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p:sldMasterIdLst>
    <p:sldMasterId id="2147483648" r:id="rId1"/>
    <p:sldMasterId id="2147483667" r:id="rId2"/>
    <p:sldMasterId id="2147483680" r:id="rId3"/>
    <p:sldMasterId id="2147483693" r:id="rId4"/>
    <p:sldMasterId id="2147483706" r:id="rId5"/>
    <p:sldMasterId id="2147483713" r:id="rId6"/>
    <p:sldMasterId id="2147483726" r:id="rId7"/>
  </p:sldMasterIdLst>
  <p:notesMasterIdLst>
    <p:notesMasterId r:id="rId8"/>
  </p:notesMasterIdLst>
  <p:sldIdLst>
    <p:sldId id="440" r:id="rId9"/>
    <p:sldId id="433" r:id="rId10"/>
    <p:sldId id="442" r:id="rId11"/>
    <p:sldId id="535" r:id="rId12"/>
    <p:sldId id="534" r:id="rId13"/>
    <p:sldId id="533" r:id="rId14"/>
    <p:sldId id="536" r:id="rId15"/>
    <p:sldId id="532" r:id="rId16"/>
    <p:sldId id="549" r:id="rId17"/>
    <p:sldId id="559" r:id="rId18"/>
    <p:sldId id="553" r:id="rId19"/>
    <p:sldId id="507" r:id="rId20"/>
    <p:sldId id="508" r:id="rId21"/>
    <p:sldId id="491" r:id="rId22"/>
    <p:sldId id="396" r:id="rId23"/>
    <p:sldId id="443" r:id="rId24"/>
    <p:sldId id="439" r:id="rId25"/>
    <p:sldId id="492" r:id="rId26"/>
    <p:sldId id="493" r:id="rId27"/>
    <p:sldId id="494"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23" r:id="rId43"/>
    <p:sldId id="524" r:id="rId44"/>
    <p:sldId id="526" r:id="rId45"/>
    <p:sldId id="525" r:id="rId46"/>
    <p:sldId id="527" r:id="rId47"/>
    <p:sldId id="528" r:id="rId48"/>
    <p:sldId id="530" r:id="rId49"/>
    <p:sldId id="531" r:id="rId50"/>
    <p:sldId id="529" r:id="rId51"/>
    <p:sldId id="550" r:id="rId52"/>
    <p:sldId id="554" r:id="rId53"/>
    <p:sldId id="555" r:id="rId54"/>
    <p:sldId id="556" r:id="rId55"/>
    <p:sldId id="557" r:id="rId56"/>
    <p:sldId id="558" r:id="rId57"/>
    <p:sldId id="406" r:id="rId58"/>
    <p:sldId id="436" r:id="rId59"/>
    <p:sldId id="495" r:id="rId60"/>
    <p:sldId id="545" r:id="rId61"/>
    <p:sldId id="416" r:id="rId62"/>
    <p:sldId id="438" r:id="rId63"/>
    <p:sldId id="498" r:id="rId64"/>
    <p:sldId id="499" r:id="rId65"/>
    <p:sldId id="503" r:id="rId66"/>
    <p:sldId id="504" r:id="rId67"/>
    <p:sldId id="543" r:id="rId68"/>
    <p:sldId id="500" r:id="rId69"/>
    <p:sldId id="501" r:id="rId70"/>
    <p:sldId id="502" r:id="rId71"/>
    <p:sldId id="505" r:id="rId72"/>
    <p:sldId id="561" r:id="rId73"/>
  </p:sldIdLst>
  <p:sldSz cx="12192000" cy="6858000"/>
  <p:notesSz cx="9947275" cy="6858000"/>
  <p:custDataLst>
    <p:tags r:id="rId7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lastCol>
    <a:firstCol>
      <a:tcTxStyle b="on"/>
    </a:firstCol>
    <a:lastRow>
      <a:tcTxStyle b="on"/>
      <a:tcStyle>
        <a:tcBdr>
          <a:top>
            <a:ln w="25400" cmpd="sng">
              <a:solidFill>
                <a:schemeClr val="accent3"/>
              </a:solidFill>
            </a:ln>
          </a:top>
        </a:tcBdr>
        <a:fill>
          <a:solidFill>
            <a:schemeClr val="accent3">
              <a:tint val="20000"/>
            </a:schemeClr>
          </a:solidFill>
        </a:fill>
      </a:tcStyle>
    </a:lastRow>
    <a:firstRow>
      <a:tcTxStyle b="on"/>
      <a:tcStyle>
        <a:fill>
          <a:solidFill>
            <a:schemeClr val="accent3">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fill>
          <a:solidFill>
            <a:schemeClr val="accent5">
              <a:alpha val="20000"/>
            </a:schemeClr>
          </a:solidFill>
        </a:fill>
      </a:tcStyle>
    </a:band1H>
    <a:band1V>
      <a:tcStyle>
        <a:fill>
          <a:solidFill>
            <a:schemeClr val="accent5">
              <a:alpha val="20000"/>
            </a:schemeClr>
          </a:solidFill>
        </a:fill>
      </a:tcStyle>
    </a:band1V>
    <a:lastCol>
      <a:tcTxStyle b="on"/>
    </a:lastCol>
    <a:firstCol>
      <a:tcTxStyle b="on"/>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fill>
          <a:solidFill>
            <a:schemeClr val="accent3">
              <a:alpha val="20000"/>
            </a:schemeClr>
          </a:solidFill>
        </a:fill>
      </a:tcStyle>
    </a:band1H>
    <a:band1V>
      <a:tcStyle>
        <a:fill>
          <a:solidFill>
            <a:schemeClr val="accent3">
              <a:alpha val="20000"/>
            </a:schemeClr>
          </a:solidFill>
        </a:fill>
      </a:tcStyle>
    </a:band1V>
    <a:lastCol>
      <a:tcTxStyle b="on"/>
    </a:lastCol>
    <a:firstCol>
      <a:tcTxStyle b="on"/>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lastCol>
    <a:firstCol>
      <a:tcTxStyle b="on"/>
    </a:firstCol>
    <a:lastRow>
      <a:tcTxStyle b="on"/>
      <a:tcStyle>
        <a:tcBdr>
          <a:top>
            <a:ln w="25400" cmpd="sng">
              <a:solidFill>
                <a:schemeClr val="accent2"/>
              </a:solidFill>
            </a:ln>
          </a:top>
        </a:tcBdr>
        <a:fill>
          <a:solidFill>
            <a:schemeClr val="accent2">
              <a:tint val="20000"/>
            </a:schemeClr>
          </a:solidFill>
        </a:fill>
      </a:tcStyle>
    </a:lastRow>
    <a:firstRow>
      <a:tcTxStyle b="on"/>
      <a:tcStyle>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403" y="154"/>
      </p:cViewPr>
      <p:guideLst>
        <p:guide orient="horz" pos="2880"/>
        <p:guide pos="216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slide" Target="slides/slide28.xml" /><Relationship Id="rId37" Type="http://schemas.openxmlformats.org/officeDocument/2006/relationships/slide" Target="slides/slide29.xml" /><Relationship Id="rId38" Type="http://schemas.openxmlformats.org/officeDocument/2006/relationships/slide" Target="slides/slide30.xml" /><Relationship Id="rId39" Type="http://schemas.openxmlformats.org/officeDocument/2006/relationships/slide" Target="slides/slide31.xml" /><Relationship Id="rId4" Type="http://schemas.openxmlformats.org/officeDocument/2006/relationships/slideMaster" Target="slideMasters/slideMaster4.xml" /><Relationship Id="rId40" Type="http://schemas.openxmlformats.org/officeDocument/2006/relationships/slide" Target="slides/slide32.xml" /><Relationship Id="rId41" Type="http://schemas.openxmlformats.org/officeDocument/2006/relationships/slide" Target="slides/slide33.xml" /><Relationship Id="rId42" Type="http://schemas.openxmlformats.org/officeDocument/2006/relationships/slide" Target="slides/slide34.xml" /><Relationship Id="rId43" Type="http://schemas.openxmlformats.org/officeDocument/2006/relationships/slide" Target="slides/slide35.xml" /><Relationship Id="rId44" Type="http://schemas.openxmlformats.org/officeDocument/2006/relationships/slide" Target="slides/slide36.xml" /><Relationship Id="rId45" Type="http://schemas.openxmlformats.org/officeDocument/2006/relationships/slide" Target="slides/slide37.xml" /><Relationship Id="rId46" Type="http://schemas.openxmlformats.org/officeDocument/2006/relationships/slide" Target="slides/slide38.xml" /><Relationship Id="rId47" Type="http://schemas.openxmlformats.org/officeDocument/2006/relationships/slide" Target="slides/slide39.xml" /><Relationship Id="rId48" Type="http://schemas.openxmlformats.org/officeDocument/2006/relationships/slide" Target="slides/slide40.xml" /><Relationship Id="rId49" Type="http://schemas.openxmlformats.org/officeDocument/2006/relationships/slide" Target="slides/slide41.xml" /><Relationship Id="rId5" Type="http://schemas.openxmlformats.org/officeDocument/2006/relationships/slideMaster" Target="slideMasters/slideMaster5.xml" /><Relationship Id="rId50" Type="http://schemas.openxmlformats.org/officeDocument/2006/relationships/slide" Target="slides/slide42.xml" /><Relationship Id="rId51" Type="http://schemas.openxmlformats.org/officeDocument/2006/relationships/slide" Target="slides/slide43.xml" /><Relationship Id="rId52" Type="http://schemas.openxmlformats.org/officeDocument/2006/relationships/slide" Target="slides/slide44.xml" /><Relationship Id="rId53" Type="http://schemas.openxmlformats.org/officeDocument/2006/relationships/slide" Target="slides/slide45.xml" /><Relationship Id="rId54" Type="http://schemas.openxmlformats.org/officeDocument/2006/relationships/slide" Target="slides/slide46.xml" /><Relationship Id="rId55" Type="http://schemas.openxmlformats.org/officeDocument/2006/relationships/slide" Target="slides/slide47.xml" /><Relationship Id="rId56" Type="http://schemas.openxmlformats.org/officeDocument/2006/relationships/slide" Target="slides/slide48.xml" /><Relationship Id="rId57" Type="http://schemas.openxmlformats.org/officeDocument/2006/relationships/slide" Target="slides/slide49.xml" /><Relationship Id="rId58" Type="http://schemas.openxmlformats.org/officeDocument/2006/relationships/slide" Target="slides/slide50.xml" /><Relationship Id="rId59" Type="http://schemas.openxmlformats.org/officeDocument/2006/relationships/slide" Target="slides/slide51.xml" /><Relationship Id="rId6" Type="http://schemas.openxmlformats.org/officeDocument/2006/relationships/slideMaster" Target="slideMasters/slideMaster6.xml" /><Relationship Id="rId60" Type="http://schemas.openxmlformats.org/officeDocument/2006/relationships/slide" Target="slides/slide52.xml" /><Relationship Id="rId61" Type="http://schemas.openxmlformats.org/officeDocument/2006/relationships/slide" Target="slides/slide53.xml" /><Relationship Id="rId62" Type="http://schemas.openxmlformats.org/officeDocument/2006/relationships/slide" Target="slides/slide54.xml" /><Relationship Id="rId63" Type="http://schemas.openxmlformats.org/officeDocument/2006/relationships/slide" Target="slides/slide55.xml" /><Relationship Id="rId64" Type="http://schemas.openxmlformats.org/officeDocument/2006/relationships/slide" Target="slides/slide56.xml" /><Relationship Id="rId65" Type="http://schemas.openxmlformats.org/officeDocument/2006/relationships/slide" Target="slides/slide57.xml" /><Relationship Id="rId66" Type="http://schemas.openxmlformats.org/officeDocument/2006/relationships/slide" Target="slides/slide58.xml" /><Relationship Id="rId67" Type="http://schemas.openxmlformats.org/officeDocument/2006/relationships/slide" Target="slides/slide59.xml" /><Relationship Id="rId68" Type="http://schemas.openxmlformats.org/officeDocument/2006/relationships/slide" Target="slides/slide60.xml" /><Relationship Id="rId69" Type="http://schemas.openxmlformats.org/officeDocument/2006/relationships/slide" Target="slides/slide61.xml" /><Relationship Id="rId7" Type="http://schemas.openxmlformats.org/officeDocument/2006/relationships/slideMaster" Target="slideMasters/slideMaster7.xml" /><Relationship Id="rId70" Type="http://schemas.openxmlformats.org/officeDocument/2006/relationships/slide" Target="slides/slide62.xml" /><Relationship Id="rId71" Type="http://schemas.openxmlformats.org/officeDocument/2006/relationships/slide" Target="slides/slide63.xml" /><Relationship Id="rId72" Type="http://schemas.openxmlformats.org/officeDocument/2006/relationships/slide" Target="slides/slide64.xml" /><Relationship Id="rId73" Type="http://schemas.openxmlformats.org/officeDocument/2006/relationships/slide" Target="slides/slide65.xml" /><Relationship Id="rId74" Type="http://schemas.openxmlformats.org/officeDocument/2006/relationships/tags" Target="tags/tag1.xml" /><Relationship Id="rId75" Type="http://schemas.openxmlformats.org/officeDocument/2006/relationships/presProps" Target="presProps.xml" /><Relationship Id="rId76" Type="http://schemas.openxmlformats.org/officeDocument/2006/relationships/viewProps" Target="viewProps.xml" /><Relationship Id="rId77" Type="http://schemas.openxmlformats.org/officeDocument/2006/relationships/theme" Target="theme/theme1.xml" /><Relationship Id="rId78" Type="http://schemas.openxmlformats.org/officeDocument/2006/relationships/tableStyles" Target="tableStyles.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4310486"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34199" y="0"/>
            <a:ext cx="4310486" cy="344488"/>
          </a:xfrm>
          <a:prstGeom prst="rect">
            <a:avLst/>
          </a:prstGeom>
        </p:spPr>
        <p:txBody>
          <a:bodyPr vert="horz" lIns="91440" tIns="45720" rIns="91440" bIns="45720" rtlCol="0"/>
          <a:lstStyle>
            <a:lvl1pPr algn="r">
              <a:defRPr sz="1200"/>
            </a:lvl1pPr>
          </a:lstStyle>
          <a:p>
            <a:fld id="{15C51A13-800F-4863-B971-F42BEB61917E}" type="datetimeFigureOut">
              <a:rPr lang="ru-RU" smtClean="0"/>
              <a:t>29.05.2025</a:t>
            </a:fld>
            <a:endParaRPr lang="ru-RU"/>
          </a:p>
        </p:txBody>
      </p:sp>
      <p:sp>
        <p:nvSpPr>
          <p:cNvPr id="4" name="Образ слайда 3"/>
          <p:cNvSpPr>
            <a:spLocks noGrp="1" noRot="1" noChangeAspect="1"/>
          </p:cNvSpPr>
          <p:nvPr>
            <p:ph type="sldImg" idx="2"/>
          </p:nvPr>
        </p:nvSpPr>
        <p:spPr>
          <a:xfrm>
            <a:off x="2916238" y="857250"/>
            <a:ext cx="4114800" cy="2314575"/>
          </a:xfrm>
          <a:prstGeom prst="rect">
            <a:avLst/>
          </a:prstGeom>
          <a:noFill/>
          <a:ln w="12700">
            <a:solidFill>
              <a:prstClr val="black"/>
            </a:solidFill>
          </a:ln>
        </p:spPr>
      </p:sp>
      <p:sp>
        <p:nvSpPr>
          <p:cNvPr id="5" name="Заметки 4"/>
          <p:cNvSpPr>
            <a:spLocks noGrp="1"/>
          </p:cNvSpPr>
          <p:nvPr>
            <p:ph type="body" sz="quarter" idx="3"/>
          </p:nvPr>
        </p:nvSpPr>
        <p:spPr>
          <a:xfrm>
            <a:off x="994728" y="3300414"/>
            <a:ext cx="795782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4"/>
            <a:ext cx="4310486"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34199" y="6513514"/>
            <a:ext cx="4310486" cy="344487"/>
          </a:xfrm>
          <a:prstGeom prst="rect">
            <a:avLst/>
          </a:prstGeom>
        </p:spPr>
        <p:txBody>
          <a:bodyPr vert="horz" lIns="91440" tIns="45720" rIns="91440" bIns="45720" rtlCol="0" anchor="b"/>
          <a:lstStyle>
            <a:lvl1pPr algn="r">
              <a:defRPr sz="1200"/>
            </a:lvl1pPr>
          </a:lstStyle>
          <a:p>
            <a:fld id="{DA041A56-75A2-4842-B6BE-5BA8FA53853E}" type="slidenum">
              <a:rPr lang="ru-RU" smtClean="0"/>
              <a:t>‹#›</a:t>
            </a:fld>
            <a:endParaRPr lang="ru-RU"/>
          </a:p>
        </p:txBody>
      </p:sp>
    </p:spTree>
    <p:extLst>
      <p:ext uri="{BB962C8B-B14F-4D97-AF65-F5344CB8AC3E}">
        <p14:creationId xmlns:p14="http://schemas.microsoft.com/office/powerpoint/2010/main" val="308870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2</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11</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12</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13</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15</a:t>
            </a:fld>
            <a:endParaRPr lang="ru-RU">
              <a:solidFill>
                <a:prstClr val="black"/>
              </a:solidFill>
            </a:endParaRPr>
          </a:p>
        </p:txBody>
      </p:sp>
    </p:spTree>
    <p:extLst>
      <p:ext uri="{BB962C8B-B14F-4D97-AF65-F5344CB8AC3E}">
        <p14:creationId xmlns:p14="http://schemas.microsoft.com/office/powerpoint/2010/main" val="2217161121"/>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17</a:t>
            </a:fld>
            <a:endParaRPr lang="ru-RU">
              <a:solidFill>
                <a:prstClr val="black"/>
              </a:solidFill>
            </a:endParaRPr>
          </a:p>
        </p:txBody>
      </p:sp>
    </p:spTree>
    <p:extLst>
      <p:ext uri="{BB962C8B-B14F-4D97-AF65-F5344CB8AC3E}">
        <p14:creationId xmlns:p14="http://schemas.microsoft.com/office/powerpoint/2010/main" val="3630757501"/>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18</a:t>
            </a:fld>
            <a:endParaRPr lang="ru-RU">
              <a:solidFill>
                <a:prstClr val="black"/>
              </a:solidFill>
            </a:endParaRPr>
          </a:p>
        </p:txBody>
      </p:sp>
    </p:spTree>
    <p:extLst>
      <p:ext uri="{BB962C8B-B14F-4D97-AF65-F5344CB8AC3E}">
        <p14:creationId xmlns:p14="http://schemas.microsoft.com/office/powerpoint/2010/main" val="3630757501"/>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19</a:t>
            </a:fld>
            <a:endParaRPr lang="ru-RU">
              <a:solidFill>
                <a:prstClr val="black"/>
              </a:solidFill>
            </a:endParaRPr>
          </a:p>
        </p:txBody>
      </p:sp>
    </p:spTree>
    <p:extLst>
      <p:ext uri="{BB962C8B-B14F-4D97-AF65-F5344CB8AC3E}">
        <p14:creationId xmlns:p14="http://schemas.microsoft.com/office/powerpoint/2010/main" val="3630757501"/>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20</a:t>
            </a:fld>
            <a:endParaRPr lang="ru-RU">
              <a:solidFill>
                <a:prstClr val="black"/>
              </a:solidFill>
            </a:endParaRPr>
          </a:p>
        </p:txBody>
      </p:sp>
    </p:spTree>
    <p:extLst>
      <p:ext uri="{BB962C8B-B14F-4D97-AF65-F5344CB8AC3E}">
        <p14:creationId xmlns:p14="http://schemas.microsoft.com/office/powerpoint/2010/main" val="3630757501"/>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51</a:t>
            </a:fld>
            <a:endParaRPr lang="ru-RU">
              <a:solidFill>
                <a:prstClr val="black"/>
              </a:solidFill>
            </a:endParaRPr>
          </a:p>
        </p:txBody>
      </p:sp>
    </p:spTree>
    <p:extLst>
      <p:ext uri="{BB962C8B-B14F-4D97-AF65-F5344CB8AC3E}">
        <p14:creationId xmlns:p14="http://schemas.microsoft.com/office/powerpoint/2010/main" val="2129723893"/>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52</a:t>
            </a:fld>
            <a:endParaRPr lang="ru-RU">
              <a:solidFill>
                <a:prstClr val="black"/>
              </a:solidFill>
            </a:endParaRPr>
          </a:p>
        </p:txBody>
      </p:sp>
    </p:spTree>
    <p:extLst>
      <p:ext uri="{BB962C8B-B14F-4D97-AF65-F5344CB8AC3E}">
        <p14:creationId xmlns:p14="http://schemas.microsoft.com/office/powerpoint/2010/main" val="2129723893"/>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3</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55</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57</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58</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59</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62</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63</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a:xfrm>
            <a:off x="-203200" y="1241425"/>
            <a:ext cx="5953125" cy="33496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80D80E0-2D09-4046-A742-9C63A1510575}" type="slidenum">
              <a:rPr lang="ru-RU" smtClean="0">
                <a:solidFill>
                  <a:prstClr val="black"/>
                </a:solidFill>
              </a:rPr>
              <a:t>64</a:t>
            </a:fld>
            <a:endParaRPr lang="ru-RU">
              <a:solidFill>
                <a:prstClr val="black"/>
              </a:solidFill>
            </a:endParaRPr>
          </a:p>
        </p:txBody>
      </p:sp>
    </p:spTree>
    <p:extLst>
      <p:ext uri="{BB962C8B-B14F-4D97-AF65-F5344CB8AC3E}">
        <p14:creationId xmlns:p14="http://schemas.microsoft.com/office/powerpoint/2010/main" val="3652238645"/>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4</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5</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6</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7</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9</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7409" name="Образ слайда 1"/>
          <p:cNvSpPr>
            <a:spLocks noGrp="1" noRot="1" noChangeAspect="1"/>
          </p:cNvSpPr>
          <p:nvPr>
            <p:ph type="sldImg"/>
          </p:nvPr>
        </p:nvSpPr>
        <p:spPr bwMode="auto">
          <a:noFill/>
          <a:ln>
            <a:solidFill>
              <a:srgbClr val="000000"/>
            </a:solidFill>
            <a:miter lim="800000"/>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411" name="Номер слайда 3"/>
          <p:cNvSpPr>
            <a:spLocks noGrp="1"/>
          </p:cNvSpPr>
          <p:nvPr>
            <p:ph type="sldNum" sz="quarter" idx="5"/>
          </p:nvPr>
        </p:nvSpPr>
        <p:spPr bwMode="auto">
          <a:ln>
            <a:miter lim="800000"/>
          </a:ln>
        </p:spPr>
        <p:txBody>
          <a:bodyPr wrap="square" numCol="1" anchorCtr="0" compatLnSpc="1">
            <a:prstTxWarp prst="textNoShape">
              <a:avLst/>
            </a:prstTxWarp>
          </a:bodyPr>
          <a:lstStyle/>
          <a:p>
            <a:pPr>
              <a:defRPr/>
            </a:pPr>
            <a:fld id="{6503F484-BFA1-4670-B54D-E32C5B844D53}" type="slidenum">
              <a:rPr lang="ru-RU">
                <a:solidFill>
                  <a:prstClr val="black"/>
                </a:solidFill>
              </a:rPr>
              <a:pPr>
                <a:defRPr/>
              </a:pPr>
              <a:t>10</a:t>
            </a:fld>
            <a:endParaRPr lang="ru-RU">
              <a:solidFill>
                <a:prstClr val="black"/>
              </a:solidFill>
            </a:endParaRPr>
          </a:p>
        </p:txBody>
      </p:sp>
    </p:spTree>
    <p:extLst>
      <p:ext uri="{BB962C8B-B14F-4D97-AF65-F5344CB8AC3E}">
        <p14:creationId xmlns:p14="http://schemas.microsoft.com/office/powerpoint/2010/main" val="146610418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Holder 2"/>
          <p:cNvSpPr>
            <a:spLocks noGrp="1"/>
          </p:cNvSpPr>
          <p:nvPr>
            <p:ph type="title"/>
          </p:nvPr>
        </p:nvSpPr>
        <p:spPr/>
        <p:txBody>
          <a:bodyPr lIns="0" tIns="0" rIns="0" bIns="0"/>
          <a:lstStyle>
            <a:lvl1pPr>
              <a:defRPr sz="16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type="obj" userDrawn="1">
  <p:cSld name="Title Only">
    <p:spTree>
      <p:nvGrpSpPr>
        <p:cNvPr id="1" name=""/>
        <p:cNvGrpSpPr/>
        <p:nvPr/>
      </p:nvGrpSpPr>
      <p:grpSpPr>
        <a:xfrm>
          <a:off x="0" y="0"/>
          <a:ext cx="0" cy="0"/>
        </a:xfrm>
      </p:grpSpPr>
      <p:sp>
        <p:nvSpPr>
          <p:cNvPr id="2" name="Holder 2"/>
          <p:cNvSpPr>
            <a:spLocks noGrp="1"/>
          </p:cNvSpPr>
          <p:nvPr>
            <p:ph type="title"/>
          </p:nvPr>
        </p:nvSpPr>
        <p:spPr bwMode="auto"/>
        <p:txBody>
          <a:bodyPr lIns="0" tIns="0" rIns="0" bIns="0"/>
          <a:lstStyle>
            <a:lvl1pPr>
              <a:defRPr sz="3650" b="1" i="0">
                <a:solidFill>
                  <a:schemeClr val="bg1"/>
                </a:solidFill>
                <a:latin typeface="Arial"/>
                <a:cs typeface="Arial"/>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solidFill>
                <a:prstClr val="black">
                  <a:tint val="75000"/>
                </a:prstClr>
              </a:solidFill>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solidFill>
                  <a:prstClr val="black">
                    <a:tint val="75000"/>
                  </a:prstClr>
                </a:solidFill>
              </a:rPr>
              <a:pPr>
                <a:defRPr/>
              </a:pPr>
              <a:t>5/29/2025</a:t>
            </a:fld>
            <a:endParaRPr lang="en-US">
              <a:solidFill>
                <a:prstClr val="black">
                  <a:tint val="75000"/>
                </a:prstClr>
              </a:solidFill>
            </a:endParaRPr>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val="12893125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Only">
    <p:spTree>
      <p:nvGrpSpPr>
        <p:cNvPr id="1" name=""/>
        <p:cNvGrpSpPr/>
        <p:nvPr/>
      </p:nvGrpSpPr>
      <p:grpSpPr>
        <a:xfrm>
          <a:off x="0" y="0"/>
          <a:ext cx="0" cy="0"/>
        </a:xfrm>
      </p:grpSpPr>
      <p:sp>
        <p:nvSpPr>
          <p:cNvPr id="2" name="Holder 2"/>
          <p:cNvSpPr>
            <a:spLocks noGrp="1"/>
          </p:cNvSpPr>
          <p:nvPr>
            <p:ph type="title"/>
          </p:nvPr>
        </p:nvSpPr>
        <p:spPr/>
        <p:txBody>
          <a:bodyPr lIns="0" tIns="0" rIns="0" bIns="0"/>
          <a:lstStyle>
            <a:lvl1pPr>
              <a:defRPr sz="16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CFE8708A-AF02-485E-8AB0-CAB300DD108D}" type="datetimeFigureOut">
              <a:rPr lang="ru-RU" smtClean="0">
                <a:solidFill>
                  <a:prstClr val="black">
                    <a:tint val="75000"/>
                  </a:prstClr>
                </a:solidFill>
              </a:rPr>
              <a:t>29.05.2025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F13B29-1A37-48CF-BAB9-FE0C53A6FF5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34304262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Only">
    <p:spTree>
      <p:nvGrpSpPr>
        <p:cNvPr id="1" name=""/>
        <p:cNvGrpSpPr/>
        <p:nvPr/>
      </p:nvGrpSpPr>
      <p:grpSpPr>
        <a:xfrm>
          <a:off x="0" y="0"/>
          <a:ext cx="0" cy="0"/>
        </a:xfrm>
      </p:grpSpPr>
      <p:sp>
        <p:nvSpPr>
          <p:cNvPr id="2" name="Holder 2"/>
          <p:cNvSpPr>
            <a:spLocks noGrp="1"/>
          </p:cNvSpPr>
          <p:nvPr>
            <p:ph type="title"/>
          </p:nvPr>
        </p:nvSpPr>
        <p:spPr/>
        <p:txBody>
          <a:bodyPr lIns="0" tIns="0" rIns="0" bIns="0"/>
          <a:lstStyle>
            <a:lvl1pPr>
              <a:defRPr sz="3627"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5/29/2025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extLst>
      <p:ext uri="{BB962C8B-B14F-4D97-AF65-F5344CB8AC3E}">
        <p14:creationId xmlns:p14="http://schemas.microsoft.com/office/powerpoint/2010/main" val="370211610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Only">
    <p:spTree>
      <p:nvGrpSpPr>
        <p:cNvPr id="1" name=""/>
        <p:cNvGrpSpPr/>
        <p:nvPr/>
      </p:nvGrpSpPr>
      <p:grpSpPr>
        <a:xfrm>
          <a:off x="0" y="0"/>
          <a:ext cx="0" cy="0"/>
        </a:xfrm>
      </p:grpSpPr>
      <p:sp>
        <p:nvSpPr>
          <p:cNvPr id="2" name="Holder 2"/>
          <p:cNvSpPr>
            <a:spLocks noGrp="1"/>
          </p:cNvSpPr>
          <p:nvPr>
            <p:ph type="title"/>
          </p:nvPr>
        </p:nvSpPr>
        <p:spPr/>
        <p:txBody>
          <a:bodyPr lIns="0" tIns="0" rIns="0" bIns="0"/>
          <a:lstStyle>
            <a:lvl1pPr>
              <a:defRPr sz="3627"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73364223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type="obj" userDrawn="1">
  <p:cSld name="Title Only">
    <p:spTree>
      <p:nvGrpSpPr>
        <p:cNvPr id="1" name=""/>
        <p:cNvGrpSpPr/>
        <p:nvPr/>
      </p:nvGrpSpPr>
      <p:grpSpPr>
        <a:xfrm>
          <a:off x="0" y="0"/>
          <a:ext cx="0" cy="0"/>
        </a:xfrm>
      </p:grpSpPr>
      <p:sp>
        <p:nvSpPr>
          <p:cNvPr id="2" name="Holder 2"/>
          <p:cNvSpPr>
            <a:spLocks noGrp="1"/>
          </p:cNvSpPr>
          <p:nvPr>
            <p:ph type="title"/>
          </p:nvPr>
        </p:nvSpPr>
        <p:spPr bwMode="auto"/>
        <p:txBody>
          <a:bodyPr lIns="0" tIns="0" rIns="0" bIns="0"/>
          <a:lstStyle>
            <a:lvl1pPr>
              <a:defRPr sz="3650" b="1" i="0">
                <a:solidFill>
                  <a:schemeClr val="bg1"/>
                </a:solidFill>
                <a:latin typeface="Arial"/>
                <a:cs typeface="Arial"/>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solidFill>
                <a:prstClr val="black">
                  <a:tint val="75000"/>
                </a:prstClr>
              </a:solidFill>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solidFill>
                  <a:prstClr val="black">
                    <a:tint val="75000"/>
                  </a:prstClr>
                </a:solidFill>
              </a:rPr>
              <a:pPr>
                <a:defRPr/>
              </a:pPr>
              <a:t>5/29/2025</a:t>
            </a:fld>
            <a:endParaRPr lang="en-US">
              <a:solidFill>
                <a:prstClr val="black">
                  <a:tint val="75000"/>
                </a:prstClr>
              </a:solidFill>
            </a:endParaRPr>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val="21062683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CFE8708A-AF02-485E-8AB0-CAB300DD108D}" type="datetimeFigureOut">
              <a:rPr lang="ru-RU" smtClean="0">
                <a:solidFill>
                  <a:prstClr val="black">
                    <a:tint val="75000"/>
                  </a:prstClr>
                </a:solidFill>
              </a:rPr>
              <a:t>29.05.2025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F13B29-1A37-48CF-BAB9-FE0C53A6FF5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75390896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type="obj" userDrawn="1">
  <p:cSld name="Title Only">
    <p:spTree>
      <p:nvGrpSpPr>
        <p:cNvPr id="1" name=""/>
        <p:cNvGrpSpPr/>
        <p:nvPr/>
      </p:nvGrpSpPr>
      <p:grpSpPr>
        <a:xfrm>
          <a:off x="0" y="0"/>
          <a:ext cx="0" cy="0"/>
        </a:xfrm>
      </p:grpSpPr>
      <p:sp>
        <p:nvSpPr>
          <p:cNvPr id="2" name="Holder 2"/>
          <p:cNvSpPr>
            <a:spLocks noGrp="1"/>
          </p:cNvSpPr>
          <p:nvPr>
            <p:ph type="title"/>
          </p:nvPr>
        </p:nvSpPr>
        <p:spPr bwMode="auto"/>
        <p:txBody>
          <a:bodyPr lIns="0" tIns="0" rIns="0" bIns="0"/>
          <a:lstStyle>
            <a:lvl1pPr>
              <a:defRPr sz="3650" b="1" i="0">
                <a:solidFill>
                  <a:schemeClr val="bg1"/>
                </a:solidFill>
                <a:latin typeface="Arial"/>
                <a:cs typeface="Arial"/>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solidFill>
                <a:prstClr val="black">
                  <a:tint val="75000"/>
                </a:prstClr>
              </a:solidFill>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solidFill>
                  <a:prstClr val="black">
                    <a:tint val="75000"/>
                  </a:prstClr>
                </a:solidFill>
              </a:rPr>
              <a:pPr>
                <a:defRPr/>
              </a:pPr>
              <a:t>5/29/2025</a:t>
            </a:fld>
            <a:endParaRPr lang="en-US">
              <a:solidFill>
                <a:prstClr val="black">
                  <a:tint val="75000"/>
                </a:prstClr>
              </a:solidFill>
            </a:endParaRPr>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val="413684392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type="title" preserve="1" userDrawn="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p>
        </p:txBody>
      </p:sp>
      <p:sp>
        <p:nvSpPr>
          <p:cNvPr id="4" name="Дата 3"/>
          <p:cNvSpPr>
            <a:spLocks noGrp="1"/>
          </p:cNvSpPr>
          <p:nvPr>
            <p:ph type="dt" sz="half" idx="10"/>
          </p:nvPr>
        </p:nvSpPr>
        <p:spPr bwMode="auto"/>
        <p:txBody>
          <a:bodyPr/>
          <a:lstStyle/>
          <a:p>
            <a:pPr>
              <a:defRPr/>
            </a:pPr>
            <a:fld id="{CFE8708A-AF02-485E-8AB0-CAB300DD108D}" type="datetimeFigureOut">
              <a:rPr lang="ru-RU">
                <a:solidFill>
                  <a:prstClr val="black">
                    <a:tint val="75000"/>
                  </a:prstClr>
                </a:solidFill>
              </a:rPr>
              <a:pPr>
                <a:defRPr/>
              </a:pPr>
              <a:t>29.05.2025</a:t>
            </a:fld>
            <a:endParaRPr lang="ru-RU">
              <a:solidFill>
                <a:prstClr val="black">
                  <a:tint val="75000"/>
                </a:prstClr>
              </a:solidFill>
            </a:endParaRPr>
          </a:p>
        </p:txBody>
      </p:sp>
      <p:sp>
        <p:nvSpPr>
          <p:cNvPr id="5"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bwMode="auto"/>
        <p:txBody>
          <a:bodyPr/>
          <a:lstStyle/>
          <a:p>
            <a:pPr>
              <a:defRPr/>
            </a:pPr>
            <a:fld id="{53F13B29-1A37-48CF-BAB9-FE0C53A6FF5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54702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slideLayout" Target="../slideLayouts/slideLayout10.xml" /><Relationship Id="rId3" Type="http://schemas.openxmlformats.org/officeDocument/2006/relationships/theme" Target="../theme/theme7.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092703" y="1090612"/>
            <a:ext cx="6006592" cy="269875"/>
          </a:xfrm>
          <a:prstGeom prst="rect">
            <a:avLst/>
          </a:prstGeom>
        </p:spPr>
        <p:txBody>
          <a:bodyPr wrap="square" lIns="0" tIns="0" rIns="0" bIns="0">
            <a:spAutoFit/>
          </a:bodyPr>
          <a:lstStyle>
            <a:lvl1pPr>
              <a:defRPr sz="1600" b="1" i="0">
                <a:solidFill>
                  <a:srgbClr val="1F3863"/>
                </a:solidFill>
                <a:latin typeface="Calibri"/>
                <a:cs typeface="Calibri"/>
              </a:defRPr>
            </a:lvl1pPr>
          </a:lstStyle>
          <a:p>
            <a:endParaRPr/>
          </a:p>
        </p:txBody>
      </p:sp>
      <p:sp>
        <p:nvSpPr>
          <p:cNvPr id="3" name="Holder 3"/>
          <p:cNvSpPr>
            <a:spLocks noGrp="1"/>
          </p:cNvSpPr>
          <p:nvPr>
            <p:ph type="body" idx="1"/>
          </p:nvPr>
        </p:nvSpPr>
        <p:spPr>
          <a:xfrm>
            <a:off x="253542" y="3397503"/>
            <a:ext cx="5204460" cy="33096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838224"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24"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24" y="635639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8708A-AF02-485E-8AB0-CAB300DD108D}" type="datetimeFigureOut">
              <a:rPr lang="ru-RU" smtClean="0">
                <a:solidFill>
                  <a:prstClr val="black">
                    <a:tint val="75000"/>
                  </a:prstClr>
                </a:solidFill>
              </a:rPr>
              <a:t>29.05.2025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1" y="635639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3B29-1A37-48CF-BAB9-FE0C53A6FF5B}"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832242313"/>
      </p:ext>
    </p:extLst>
  </p:cSld>
  <p:clrMap bg1="lt1" tx1="dk1" bg2="lt2" tx2="dk2" accent1="accent1" accent2="accent2" accent3="accent3" accent4="accent4" accent5="accent5" accent6="accent6" hlink="hlink" folHlink="folHlink"/>
  <p:sldLayoutIdLst>
    <p:sldLayoutId id="2147483679"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8708A-AF02-485E-8AB0-CAB300DD108D}" type="datetimeFigureOut">
              <a:rPr lang="ru-RU" smtClean="0"/>
              <a:t>29.05.2025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3B29-1A37-48CF-BAB9-FE0C53A6FF5B}" type="slidenum">
              <a:rPr lang="ru-RU" smtClean="0"/>
              <a:t>‹#›</a:t>
            </a:fld>
            <a:endParaRPr lang="ru-RU"/>
          </a:p>
        </p:txBody>
      </p:sp>
    </p:spTree>
    <p:extLst>
      <p:ext uri="{BB962C8B-B14F-4D97-AF65-F5344CB8AC3E}">
        <p14:creationId xmlns:p14="http://schemas.microsoft.com/office/powerpoint/2010/main" val="2568615787"/>
      </p:ext>
    </p:extLst>
  </p:cSld>
  <p:clrMap bg1="lt1" tx1="dk1" bg2="lt2" tx2="dk2" accent1="accent1" accent2="accent2" accent3="accent3" accent4="accent4" accent5="accent5" accent6="accent6" hlink="hlink" folHlink="folHlink"/>
  <p:sldLayoutIdLst>
    <p:sldLayoutId id="2147483692"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E8708A-AF02-485E-8AB0-CAB300DD108D}" type="datetimeFigureOut">
              <a:rPr lang="ru-RU" kern="0">
                <a:solidFill>
                  <a:prstClr val="black">
                    <a:tint val="75000"/>
                  </a:prstClr>
                </a:solidFill>
              </a:rPr>
              <a:pPr>
                <a:defRPr/>
              </a:pPr>
              <a:t>29.05.2025</a:t>
            </a:fld>
            <a:endParaRPr lang="ru-RU" kern="0">
              <a:solidFill>
                <a:prstClr val="black">
                  <a:tint val="75000"/>
                </a:prstClr>
              </a:solidFill>
            </a:endParaRPr>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kern="0">
              <a:solidFill>
                <a:prstClr val="black">
                  <a:tint val="75000"/>
                </a:prstClr>
              </a:solidFill>
            </a:endParaRPr>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F13B29-1A37-48CF-BAB9-FE0C53A6FF5B}" type="slidenum">
              <a:rPr lang="ru-RU" kern="0">
                <a:solidFill>
                  <a:prstClr val="black">
                    <a:tint val="75000"/>
                  </a:prstClr>
                </a:solidFill>
              </a:rPr>
              <a:pPr>
                <a:defRPr/>
              </a:pPr>
              <a:t>‹#›</a:t>
            </a:fld>
            <a:endParaRPr lang="ru-RU" kern="0">
              <a:solidFill>
                <a:prstClr val="black">
                  <a:tint val="75000"/>
                </a:prstClr>
              </a:solidFill>
            </a:endParaRPr>
          </a:p>
        </p:txBody>
      </p:sp>
    </p:spTree>
    <p:extLst>
      <p:ext uri="{BB962C8B-B14F-4D97-AF65-F5344CB8AC3E}">
        <p14:creationId xmlns:p14="http://schemas.microsoft.com/office/powerpoint/2010/main" val="3426731928"/>
      </p:ext>
    </p:extLst>
  </p:cSld>
  <p:clrMap bg1="lt1" tx1="dk1" bg2="lt2" tx2="dk2" accent1="accent1" accent2="accent2" accent3="accent3" accent4="accent4" accent5="accent5" accent6="accent6" hlink="hlink" folHlink="folHlink"/>
  <p:sldLayoutIdLst>
    <p:sldLayoutId id="2147483705" r:id="rId1"/>
  </p:sldLayoutIdLst>
  <p:transition/>
  <p:timing/>
  <p:txStyles>
    <p:titleStyle>
      <a:lvl1pPr algn="l" defTabSz="914400">
        <a:lnSpc>
          <a:spcPct val="90000"/>
        </a:lnSpc>
        <a:spcBef>
          <a:spcPct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092703" y="1090612"/>
            <a:ext cx="6006592" cy="269875"/>
          </a:xfrm>
          <a:prstGeom prst="rect">
            <a:avLst/>
          </a:prstGeom>
        </p:spPr>
        <p:txBody>
          <a:bodyPr wrap="square" lIns="0" tIns="0" rIns="0" bIns="0">
            <a:spAutoFit/>
          </a:bodyPr>
          <a:lstStyle>
            <a:lvl1pPr>
              <a:defRPr sz="1600" b="1" i="0">
                <a:solidFill>
                  <a:srgbClr val="1F3863"/>
                </a:solidFill>
                <a:latin typeface="Calibri"/>
                <a:cs typeface="Calibri"/>
              </a:defRPr>
            </a:lvl1pPr>
          </a:lstStyle>
          <a:p>
            <a:endParaRPr/>
          </a:p>
        </p:txBody>
      </p:sp>
      <p:sp>
        <p:nvSpPr>
          <p:cNvPr id="3" name="Holder 3"/>
          <p:cNvSpPr>
            <a:spLocks noGrp="1"/>
          </p:cNvSpPr>
          <p:nvPr>
            <p:ph type="body" idx="1"/>
          </p:nvPr>
        </p:nvSpPr>
        <p:spPr>
          <a:xfrm>
            <a:off x="253542" y="3397503"/>
            <a:ext cx="5204460" cy="33096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t>5/29/2025</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extLst>
      <p:ext uri="{BB962C8B-B14F-4D97-AF65-F5344CB8AC3E}">
        <p14:creationId xmlns:p14="http://schemas.microsoft.com/office/powerpoint/2010/main" val="1546931195"/>
      </p:ext>
    </p:extLst>
  </p:cSld>
  <p:clrMap bg1="lt1" tx1="dk1" bg2="lt2" tx2="dk2" accent1="accent1" accent2="accent2" accent3="accent3" accent4="accent4" accent5="accent5" accent6="accent6" hlink="hlink" folHlink="folHlink"/>
  <p:sldLayoutIdLst>
    <p:sldLayoutId id="214748371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E8708A-AF02-485E-8AB0-CAB300DD108D}" type="datetimeFigureOut">
              <a:rPr lang="ru-RU" kern="0">
                <a:solidFill>
                  <a:prstClr val="black">
                    <a:tint val="75000"/>
                  </a:prstClr>
                </a:solidFill>
              </a:rPr>
              <a:pPr>
                <a:defRPr/>
              </a:pPr>
              <a:t>29.05.2025</a:t>
            </a:fld>
            <a:endParaRPr lang="ru-RU" kern="0">
              <a:solidFill>
                <a:prstClr val="black">
                  <a:tint val="75000"/>
                </a:prstClr>
              </a:solidFill>
            </a:endParaRPr>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kern="0">
              <a:solidFill>
                <a:prstClr val="black">
                  <a:tint val="75000"/>
                </a:prstClr>
              </a:solidFill>
            </a:endParaRPr>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F13B29-1A37-48CF-BAB9-FE0C53A6FF5B}" type="slidenum">
              <a:rPr lang="ru-RU" kern="0">
                <a:solidFill>
                  <a:prstClr val="black">
                    <a:tint val="75000"/>
                  </a:prstClr>
                </a:solidFill>
              </a:rPr>
              <a:pPr>
                <a:defRPr/>
              </a:pPr>
              <a:t>‹#›</a:t>
            </a:fld>
            <a:endParaRPr lang="ru-RU" kern="0">
              <a:solidFill>
                <a:prstClr val="black">
                  <a:tint val="75000"/>
                </a:prstClr>
              </a:solidFill>
            </a:endParaRPr>
          </a:p>
        </p:txBody>
      </p:sp>
    </p:spTree>
    <p:extLst>
      <p:ext uri="{BB962C8B-B14F-4D97-AF65-F5344CB8AC3E}">
        <p14:creationId xmlns:p14="http://schemas.microsoft.com/office/powerpoint/2010/main" val="164755720"/>
      </p:ext>
    </p:extLst>
  </p:cSld>
  <p:clrMap bg1="lt1" tx1="dk1" bg2="lt2" tx2="dk2" accent1="accent1" accent2="accent2" accent3="accent3" accent4="accent4" accent5="accent5" accent6="accent6" hlink="hlink" folHlink="folHlink"/>
  <p:sldLayoutIdLst>
    <p:sldLayoutId id="2147483725" r:id="rId1"/>
  </p:sldLayoutIdLst>
  <p:transition/>
  <p:timing/>
  <p:txStyles>
    <p:titleStyle>
      <a:lvl1pPr algn="l" defTabSz="914400">
        <a:lnSpc>
          <a:spcPct val="90000"/>
        </a:lnSpc>
        <a:spcBef>
          <a:spcPct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E8708A-AF02-485E-8AB0-CAB300DD108D}" type="datetimeFigureOut">
              <a:rPr lang="ru-RU" kern="0">
                <a:solidFill>
                  <a:prstClr val="black">
                    <a:tint val="75000"/>
                  </a:prstClr>
                </a:solidFill>
              </a:rPr>
              <a:pPr>
                <a:defRPr/>
              </a:pPr>
              <a:t>29.05.2025</a:t>
            </a:fld>
            <a:endParaRPr lang="ru-RU" kern="0">
              <a:solidFill>
                <a:prstClr val="black">
                  <a:tint val="75000"/>
                </a:prstClr>
              </a:solidFill>
            </a:endParaRPr>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kern="0">
              <a:solidFill>
                <a:prstClr val="black">
                  <a:tint val="75000"/>
                </a:prstClr>
              </a:solidFill>
            </a:endParaRPr>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F13B29-1A37-48CF-BAB9-FE0C53A6FF5B}" type="slidenum">
              <a:rPr lang="ru-RU" kern="0">
                <a:solidFill>
                  <a:prstClr val="black">
                    <a:tint val="75000"/>
                  </a:prstClr>
                </a:solidFill>
              </a:rPr>
              <a:pPr>
                <a:defRPr/>
              </a:pPr>
              <a:t>‹#›</a:t>
            </a:fld>
            <a:endParaRPr lang="ru-RU" kern="0">
              <a:solidFill>
                <a:prstClr val="black">
                  <a:tint val="75000"/>
                </a:prstClr>
              </a:solidFill>
            </a:endParaRPr>
          </a:p>
        </p:txBody>
      </p:sp>
    </p:spTree>
    <p:extLst>
      <p:ext uri="{BB962C8B-B14F-4D97-AF65-F5344CB8AC3E}">
        <p14:creationId xmlns:p14="http://schemas.microsoft.com/office/powerpoint/2010/main" val="270186627"/>
      </p:ext>
    </p:extLst>
  </p:cSld>
  <p:clrMap bg1="lt1" tx1="dk1" bg2="lt2" tx2="dk2" accent1="accent1" accent2="accent2" accent3="accent3" accent4="accent4" accent5="accent5" accent6="accent6" hlink="hlink" folHlink="folHlink"/>
  <p:sldLayoutIdLst>
    <p:sldLayoutId id="2147483727" r:id="rId1"/>
    <p:sldLayoutId id="2147483738" r:id="rId2"/>
  </p:sldLayoutIdLst>
  <p:transition/>
  <p:timing/>
  <p:txStyles>
    <p:titleStyle>
      <a:lvl1pPr algn="l" defTabSz="914400">
        <a:lnSpc>
          <a:spcPct val="90000"/>
        </a:lnSpc>
        <a:spcBef>
          <a:spcPct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jpe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10.jpeg" /><Relationship Id="rId4" Type="http://schemas.openxmlformats.org/officeDocument/2006/relationships/image" Target="../media/image1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12.png" /><Relationship Id="rId4"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4.png" /><Relationship Id="rId4"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1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3.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4.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6.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7.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8.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9.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0.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1.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3.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4.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8.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9.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jpeg" /><Relationship Id="rId3" Type="http://schemas.openxmlformats.org/officeDocument/2006/relationships/image" Target="../media/image40.jpeg" /><Relationship Id="rId4" Type="http://schemas.openxmlformats.org/officeDocument/2006/relationships/image" Target="../media/image41.jpeg" /><Relationship Id="rId5" Type="http://schemas.openxmlformats.org/officeDocument/2006/relationships/image" Target="../media/image42.jpeg" /><Relationship Id="rId6" Type="http://schemas.openxmlformats.org/officeDocument/2006/relationships/image" Target="../media/image43.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4.jpeg" /><Relationship Id="rId3" Type="http://schemas.openxmlformats.org/officeDocument/2006/relationships/image" Target="../media/image45.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6.jpeg" /><Relationship Id="rId3" Type="http://schemas.openxmlformats.org/officeDocument/2006/relationships/image" Target="../media/image47.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8.jpeg" /><Relationship Id="rId3" Type="http://schemas.openxmlformats.org/officeDocument/2006/relationships/image" Target="../media/image49.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0.jpeg" /><Relationship Id="rId3" Type="http://schemas.openxmlformats.org/officeDocument/2006/relationships/image" Target="../media/image51.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2.jpeg" /><Relationship Id="rId3" Type="http://schemas.openxmlformats.org/officeDocument/2006/relationships/image" Target="../media/image5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2.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jpeg" /><Relationship Id="rId3" Type="http://schemas.openxmlformats.org/officeDocument/2006/relationships/image" Target="../media/image54.jpeg" /><Relationship Id="rId4" Type="http://schemas.openxmlformats.org/officeDocument/2006/relationships/image" Target="../media/image55.jpeg" /><Relationship Id="rId5" Type="http://schemas.openxmlformats.org/officeDocument/2006/relationships/image" Target="../media/image5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57.jpeg" /><Relationship Id="rId4" Type="http://schemas.openxmlformats.org/officeDocument/2006/relationships/image" Target="../media/image58.png" /><Relationship Id="rId5" Type="http://schemas.openxmlformats.org/officeDocument/2006/relationships/image" Target="../media/image59.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57.jpeg" /><Relationship Id="rId4" Type="http://schemas.openxmlformats.org/officeDocument/2006/relationships/image" Target="../media/image60.png" /><Relationship Id="rId5" Type="http://schemas.openxmlformats.org/officeDocument/2006/relationships/image" Target="../media/image61.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jpeg" /><Relationship Id="rId3" Type="http://schemas.openxmlformats.org/officeDocument/2006/relationships/image" Target="../media/image62.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63.jpeg" /><Relationship Id="rId4" Type="http://schemas.openxmlformats.org/officeDocument/2006/relationships/image" Target="../media/image64.jpeg" /><Relationship Id="rId5" Type="http://schemas.openxmlformats.org/officeDocument/2006/relationships/image" Target="../media/image6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66.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67.jpeg" /><Relationship Id="rId3" Type="http://schemas.openxmlformats.org/officeDocument/2006/relationships/image" Target="../media/image1.jpeg" /><Relationship Id="rId4" Type="http://schemas.openxmlformats.org/officeDocument/2006/relationships/image" Target="../media/image68.jpeg" /><Relationship Id="rId5" Type="http://schemas.openxmlformats.org/officeDocument/2006/relationships/image" Target="../media/image69.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70.jpeg" /><Relationship Id="rId4" Type="http://schemas.openxmlformats.org/officeDocument/2006/relationships/image" Target="../media/image71.png" /><Relationship Id="rId5" Type="http://schemas.openxmlformats.org/officeDocument/2006/relationships/image" Target="../media/image72.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70.jpeg" /><Relationship Id="rId4" Type="http://schemas.openxmlformats.org/officeDocument/2006/relationships/image" Target="../media/image73.png" /><Relationship Id="rId5" Type="http://schemas.openxmlformats.org/officeDocument/2006/relationships/image" Target="../media/image74.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70.jpeg" /><Relationship Id="rId4" Type="http://schemas.openxmlformats.org/officeDocument/2006/relationships/image" Target="../media/image75.jpeg" /><Relationship Id="rId5" Type="http://schemas.openxmlformats.org/officeDocument/2006/relationships/image" Target="../media/image7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0.jpeg" /><Relationship Id="rId3" Type="http://schemas.openxmlformats.org/officeDocument/2006/relationships/image" Target="../media/image77.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eg" /><Relationship Id="rId3" Type="http://schemas.openxmlformats.org/officeDocument/2006/relationships/image" Target="../media/image78.jpeg" /><Relationship Id="rId4" Type="http://schemas.openxmlformats.org/officeDocument/2006/relationships/image" Target="../media/image79.jpeg" /><Relationship Id="rId5" Type="http://schemas.openxmlformats.org/officeDocument/2006/relationships/image" Target="../media/image80.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81.jpeg" /><Relationship Id="rId4" Type="http://schemas.openxmlformats.org/officeDocument/2006/relationships/image" Target="../media/image82.png" /><Relationship Id="rId5" Type="http://schemas.openxmlformats.org/officeDocument/2006/relationships/image" Target="../media/image83.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81.jpeg" /><Relationship Id="rId4" Type="http://schemas.openxmlformats.org/officeDocument/2006/relationships/image" Target="../media/image84.png" /><Relationship Id="rId5" Type="http://schemas.openxmlformats.org/officeDocument/2006/relationships/image" Target="../media/image85.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81.jpeg" /><Relationship Id="rId4" Type="http://schemas.openxmlformats.org/officeDocument/2006/relationships/image" Target="../media/image86.png" /><Relationship Id="rId5" Type="http://schemas.openxmlformats.org/officeDocument/2006/relationships/image" Target="../media/image87.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1.jpeg" /><Relationship Id="rId3" Type="http://schemas.openxmlformats.org/officeDocument/2006/relationships/image" Target="../media/image88.jpeg" /><Relationship Id="rId4" Type="http://schemas.openxmlformats.org/officeDocument/2006/relationships/image" Target="../media/image8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pic>
        <p:nvPicPr>
          <p:cNvPr id="2" name="object 2"/>
          <p:cNvPicPr/>
          <p:nvPr/>
        </p:nvPicPr>
        <p:blipFill>
          <a:blip r:embed="rId2"/>
          <a:srcRect l="-1" r="43311"/>
          <a:stretch>
            <a:fillRect/>
          </a:stretch>
        </p:blipFill>
        <p:spPr bwMode="auto">
          <a:xfrm>
            <a:off x="1" y="0"/>
            <a:ext cx="5788549" cy="6858000"/>
          </a:xfrm>
          <a:prstGeom prst="rect">
            <a:avLst/>
          </a:prstGeom>
        </p:spPr>
      </p:pic>
      <p:sp>
        <p:nvSpPr>
          <p:cNvPr id="8" name="object 5"/>
          <p:cNvSpPr txBox="1">
            <a:spLocks noGrp="1"/>
          </p:cNvSpPr>
          <p:nvPr>
            <p:ph type="title"/>
          </p:nvPr>
        </p:nvSpPr>
        <p:spPr bwMode="auto">
          <a:xfrm>
            <a:off x="1999583" y="2582021"/>
            <a:ext cx="8739952" cy="847027"/>
          </a:xfrm>
          <a:prstGeom prst="rect">
            <a:avLst/>
          </a:prstGeom>
        </p:spPr>
        <p:txBody>
          <a:bodyPr vert="horz" wrap="square" lIns="0" tIns="51435" rIns="0" bIns="0" rtlCol="0">
            <a:spAutoFit/>
          </a:bodyPr>
          <a:lstStyle/>
          <a:p>
            <a:pPr marL="12700" marR="5080" algn="ctr">
              <a:lnSpc>
                <a:spcPts val="3120"/>
              </a:lnSpc>
              <a:spcBef>
                <a:spcPts val="405"/>
              </a:spcBef>
              <a:defRPr/>
            </a:pPr>
            <a:r>
              <a:rPr lang="ru-RU" sz="3000" spc="-5">
                <a:solidFill>
                  <a:srgbClr val="004485"/>
                </a:solidFill>
                <a:latin typeface="Arial" panose="020b0604020202020204" pitchFamily="34" charset="0"/>
                <a:cs typeface="Arial" panose="020b0604020202020204" pitchFamily="34" charset="0"/>
              </a:rPr>
              <a:t>ИНВЕСТИЦИОННЫЕ ПЛОЩАДКИ </a:t>
            </a:r>
            <a:br>
              <a:rPr lang="ru-RU" sz="3000" spc="-5">
                <a:solidFill>
                  <a:srgbClr val="004485"/>
                </a:solidFill>
                <a:latin typeface="Arial" panose="020b0604020202020204" pitchFamily="34" charset="0"/>
                <a:cs typeface="Arial" panose="020b0604020202020204" pitchFamily="34" charset="0"/>
              </a:rPr>
            </a:br>
            <a:r>
              <a:rPr lang="ru-RU" sz="3000" spc="-5">
                <a:solidFill>
                  <a:srgbClr val="004485"/>
                </a:solidFill>
                <a:latin typeface="Arial" panose="020b0604020202020204" pitchFamily="34" charset="0"/>
                <a:cs typeface="Arial" panose="020b0604020202020204" pitchFamily="34" charset="0"/>
              </a:rPr>
              <a:t>НА ТЕРРИТОРИИ ЗВЕРИНОГОЛОВСКОГО МО</a:t>
            </a:r>
            <a:endParaRPr lang="ru-RU" sz="3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86164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289984007"/>
              </p:ext>
            </p:extLst>
          </p:nvPr>
        </p:nvGraphicFramePr>
        <p:xfrm>
          <a:off x="152400" y="1021199"/>
          <a:ext cx="11887200" cy="3294785"/>
        </p:xfrm>
        <a:graphic>
          <a:graphicData uri="http://schemas.openxmlformats.org/drawingml/2006/table">
            <a:tbl>
              <a:tblPr>
                <a:tableStyleId>{BC89EF96-8CEA-46FF-86C4-4CE0E7609802}</a:tableStyleId>
              </a:tblPr>
              <a:tblGrid>
                <a:gridCol w="631076">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8">
                  <a:extLst>
                    <a:ext uri="{9D8B030D-6E8A-4147-A177-3AD203B41FA5}">
                      <a16:colId xmlns:a16="http://schemas.microsoft.com/office/drawing/2014/main" xmlns="" val="20003"/>
                    </a:ext>
                  </a:extLst>
                </a:gridCol>
              </a:tblGrid>
              <a:tr h="522062">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7923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31</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вблизи кафе "Охотник"</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Павильон - НТО</a:t>
                      </a:r>
                    </a:p>
                  </a:txBody>
                  <a:tcPr marL="13320" marR="13320" anchor="ctr"/>
                </a:tc>
              </a:tr>
              <a:tr h="12495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32</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вблизи жилого дома 13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ул. Г. Ожгихина</a:t>
                      </a: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Павильон - НТО</a:t>
                      </a:r>
                    </a:p>
                  </a:txBody>
                  <a:tcPr marL="13320" marR="13320" anchor="ctr"/>
                </a:tc>
                <a:extLst>
                  <a:ext uri="{0D108BD9-81ED-4DB2-BD59-A6C34878D82A}">
                    <a16:rowId xmlns:a16="http://schemas.microsoft.com/office/drawing/2014/main" xmlns="" val="10001"/>
                  </a:ext>
                </a:extLst>
              </a:tr>
              <a:tr h="704223">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вблизи магазина "Продукты,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ул. Г. Ожгихина, 3В</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Павильон - НТО</a:t>
                      </a:r>
                    </a:p>
                  </a:txBody>
                  <a:tcPr marL="13320" marR="13320" anchor="ctr"/>
                </a:tc>
                <a:extLst>
                  <a:ext uri="{0D108BD9-81ED-4DB2-BD59-A6C34878D82A}">
                    <a16:rowId xmlns:a16="http://schemas.microsoft.com/office/drawing/2014/main" xmlns="" val="2423390524"/>
                  </a:ext>
                </a:extLst>
              </a:tr>
            </a:tbl>
          </a:graphicData>
        </a:graphic>
      </p:graphicFrame>
    </p:spTree>
    <p:extLst>
      <p:ext uri="{BB962C8B-B14F-4D97-AF65-F5344CB8AC3E}">
        <p14:creationId xmlns:p14="http://schemas.microsoft.com/office/powerpoint/2010/main" val="42860983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639463097"/>
              </p:ext>
            </p:extLst>
          </p:nvPr>
        </p:nvGraphicFramePr>
        <p:xfrm>
          <a:off x="152400" y="1021199"/>
          <a:ext cx="11887200" cy="4949190"/>
        </p:xfrm>
        <a:graphic>
          <a:graphicData uri="http://schemas.openxmlformats.org/drawingml/2006/table">
            <a:tbl>
              <a:tblPr>
                <a:tableStyleId>{BC89EF96-8CEA-46FF-86C4-4CE0E7609802}</a:tableStyleId>
              </a:tblPr>
              <a:tblGrid>
                <a:gridCol w="631076">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8">
                  <a:extLst>
                    <a:ext uri="{9D8B030D-6E8A-4147-A177-3AD203B41FA5}">
                      <a16:colId xmlns:a16="http://schemas.microsoft.com/office/drawing/2014/main" xmlns="" val="20003"/>
                    </a:ext>
                  </a:extLst>
                </a:gridCol>
              </a:tblGrid>
              <a:tr h="522062">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7161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34</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Звериноголовское, ул. Октябрьская, уч. 101</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45:05:020102:774 </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15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предпринимательства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3390524"/>
                  </a:ext>
                </a:extLst>
              </a:tr>
              <a:tr h="76086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35</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Звериноголовское, ул. Октябрьская, уч. 107</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45:05:020102:775</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10 000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предпринимательства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r h="588907">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36</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algn="ctr">
                        <a:lnSpc>
                          <a:spcPct val="115000"/>
                        </a:lnSpc>
                      </a:pPr>
                      <a:r>
                        <a:rPr lang="ru-RU" sz="1500" b="1" strike="noStrike" spc="-1" err="1" smtClean="0">
                          <a:solidFill>
                            <a:schemeClr val="accent1">
                              <a:lumMod val="50000"/>
                            </a:schemeClr>
                          </a:solidFill>
                          <a:latin typeface="Arial" panose="020b0604020202020204" pitchFamily="34" charset="0"/>
                          <a:cs typeface="Arial" panose="020b0604020202020204" pitchFamily="34" charset="0"/>
                        </a:rPr>
                        <a:t>с.Труд и Знание 45:05:011001:1063</a:t>
                      </a:r>
                    </a:p>
                  </a:txBody>
                  <a:tcPr marL="13320" marR="13320" anchor="ctr"/>
                </a:tc>
                <a:tc>
                  <a:txBody>
                    <a:bodyPr vert="horz" wrap="square"/>
                    <a:lstStyle/>
                    <a:p>
                      <a:pPr marL="0" marR="0" indent="0" algn="ctr" defTabSz="91440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1 500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Предпринимательство</a:t>
                      </a:r>
                    </a:p>
                  </a:txBody>
                  <a:tcPr marL="13320" marR="13320" anchor="ctr"/>
                </a:tc>
              </a:tr>
              <a:tr h="588907">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37</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п.</a:t>
                      </a: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 </a:t>
                      </a:r>
                      <a:r>
                        <a:rPr lang="ru-RU" sz="1500" b="1" strike="noStrike" spc="-1" smtClean="0">
                          <a:solidFill>
                            <a:schemeClr val="accent1">
                              <a:lumMod val="50000"/>
                            </a:schemeClr>
                          </a:solidFill>
                          <a:latin typeface="Arial" panose="020b0604020202020204" pitchFamily="34" charset="0"/>
                          <a:cs typeface="Arial" panose="020b0604020202020204" pitchFamily="34" charset="0"/>
                        </a:rPr>
                        <a:t>Искра</a:t>
                      </a: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 </a:t>
                      </a: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45:05:011201:0343</a:t>
                      </a:r>
                    </a:p>
                  </a:txBody>
                  <a:tcPr marL="13320" marR="13320" anchor="ctr"/>
                </a:tc>
                <a:tc>
                  <a:txBody>
                    <a:bodyPr vert="horz" wrap="square"/>
                    <a:lstStyle/>
                    <a:p>
                      <a:pPr marL="0" marR="0" indent="0" algn="ctr" defTabSz="91440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156 803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размещения объектов оздоровительного назначения и ведения подсобного хозяйства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r h="588907">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38</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конторы Курганская область, Звериноголовский МО, с. Круглое, ул. Ленина, строение 6а</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45:05:010801</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конторы 45:05:010801:720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конторы 383,9</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Зона общественно-деловой застройки</a:t>
                      </a:r>
                    </a:p>
                  </a:txBody>
                  <a:tcPr marL="13320" marR="13320" anchor="ctr"/>
                </a:tc>
              </a:tr>
            </a:tbl>
          </a:graphicData>
        </a:graphic>
      </p:graphicFrame>
    </p:spTree>
    <p:extLst>
      <p:ext uri="{BB962C8B-B14F-4D97-AF65-F5344CB8AC3E}">
        <p14:creationId xmlns:p14="http://schemas.microsoft.com/office/powerpoint/2010/main" val="98757345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1269126035"/>
              </p:ext>
            </p:extLst>
          </p:nvPr>
        </p:nvGraphicFramePr>
        <p:xfrm>
          <a:off x="152400" y="1021199"/>
          <a:ext cx="11887200" cy="5653506"/>
        </p:xfrm>
        <a:graphic>
          <a:graphicData uri="http://schemas.openxmlformats.org/drawingml/2006/table">
            <a:tbl>
              <a:tblPr>
                <a:tableStyleId>{BC89EF96-8CEA-46FF-86C4-4CE0E7609802}</a:tableStyleId>
              </a:tblPr>
              <a:tblGrid>
                <a:gridCol w="631076">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8">
                  <a:extLst>
                    <a:ext uri="{9D8B030D-6E8A-4147-A177-3AD203B41FA5}">
                      <a16:colId xmlns:a16="http://schemas.microsoft.com/office/drawing/2014/main" xmlns="" val="20003"/>
                    </a:ext>
                  </a:extLst>
                </a:gridCol>
              </a:tblGrid>
              <a:tr h="524714">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1399237">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39</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школы </a:t>
                      </a:r>
                    </a:p>
                    <a:p>
                      <a:pPr marL="85680"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Украинец, ул. Победы, д 23</a:t>
                      </a:r>
                    </a:p>
                    <a:p>
                      <a:pPr marL="85680"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- 45:05:011501:152</a:t>
                      </a:r>
                    </a:p>
                    <a:p>
                      <a:pPr marL="85680"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 45:05:011501:259</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участок- 836 Здание -113,4</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Обслуживание жилой застройки</a:t>
                      </a:r>
                    </a:p>
                    <a:p>
                      <a:pPr algn="ctr">
                        <a:lnSpc>
                          <a:spcPct val="100000"/>
                        </a:lnSpc>
                      </a:pP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1"/>
                  </a:ext>
                </a:extLst>
              </a:tr>
              <a:tr h="131052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Звериноголовское, ул. Ленина, 42</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-45:05:020111:226</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–45:05:020111:440</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участок- 557 Здание -159,98</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Предпринимательство</a:t>
                      </a:r>
                    </a:p>
                    <a:p>
                      <a:pPr algn="ctr">
                        <a:lnSpc>
                          <a:spcPct val="100000"/>
                        </a:lnSpc>
                      </a:pP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3390524"/>
                  </a:ext>
                </a:extLst>
              </a:tr>
              <a:tr h="74334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41</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Звериноголовское, ул. Борьбы, 10а</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45:05:020113:182</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2125</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Предпринимательство</a:t>
                      </a:r>
                    </a:p>
                    <a:p>
                      <a:pPr algn="ctr">
                        <a:lnSpc>
                          <a:spcPct val="100000"/>
                        </a:lnSpc>
                      </a:pP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r h="1617868">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42</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Нежилое здание, Курганская область, Звериноголовский МО, </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Бугровое, ул. Береговая, 59</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45:05:010301:144</a:t>
                      </a:r>
                    </a:p>
                    <a:p>
                      <a:pPr marL="85680" marR="0" lvl="0" indent="0" algn="ctr" defTabSz="914400" rtl="0" eaLnBrk="1" fontAlgn="auto" latinLnBrk="0" hangingPunct="1">
                        <a:lnSpc>
                          <a:spcPct val="100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- 45:05:010301:210</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земельного участка -  1098                               </a:t>
                      </a:r>
                    </a:p>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здания -137,7 </a:t>
                      </a:r>
                    </a:p>
                  </a:txBody>
                  <a:tcPr marL="13320" marR="13320" anchor="ctr"/>
                </a:tc>
                <a:tc>
                  <a:txBody>
                    <a:bodyPr vert="horz" wrap="square"/>
                    <a:lstStyle/>
                    <a:p>
                      <a:pPr algn="ctr">
                        <a:lnSpc>
                          <a:spcPct val="100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размещения магазина</a:t>
                      </a:r>
                    </a:p>
                  </a:txBody>
                  <a:tcPr marL="13320" marR="1332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5487874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1589311786"/>
              </p:ext>
            </p:extLst>
          </p:nvPr>
        </p:nvGraphicFramePr>
        <p:xfrm>
          <a:off x="304800" y="1021199"/>
          <a:ext cx="11582399" cy="5793328"/>
        </p:xfrm>
        <a:graphic>
          <a:graphicData uri="http://schemas.openxmlformats.org/drawingml/2006/table">
            <a:tbl>
              <a:tblPr>
                <a:tableStyleId>{BC89EF96-8CEA-46FF-86C4-4CE0E7609802}</a:tableStyleId>
              </a:tblPr>
              <a:tblGrid>
                <a:gridCol w="457200">
                  <a:extLst>
                    <a:ext uri="{9D8B030D-6E8A-4147-A177-3AD203B41FA5}">
                      <a16:colId xmlns:a16="http://schemas.microsoft.com/office/drawing/2014/main" xmlns="" val="20000"/>
                    </a:ext>
                  </a:extLst>
                </a:gridCol>
                <a:gridCol w="4996922">
                  <a:extLst>
                    <a:ext uri="{9D8B030D-6E8A-4147-A177-3AD203B41FA5}">
                      <a16:colId xmlns:a16="http://schemas.microsoft.com/office/drawing/2014/main" xmlns="" val="20001"/>
                    </a:ext>
                  </a:extLst>
                </a:gridCol>
                <a:gridCol w="1708678">
                  <a:extLst>
                    <a:ext uri="{9D8B030D-6E8A-4147-A177-3AD203B41FA5}">
                      <a16:colId xmlns:a16="http://schemas.microsoft.com/office/drawing/2014/main" xmlns="" val="20002"/>
                    </a:ext>
                  </a:extLst>
                </a:gridCol>
                <a:gridCol w="4419599">
                  <a:extLst>
                    <a:ext uri="{9D8B030D-6E8A-4147-A177-3AD203B41FA5}">
                      <a16:colId xmlns:a16="http://schemas.microsoft.com/office/drawing/2014/main" xmlns="" val="20003"/>
                    </a:ext>
                  </a:extLst>
                </a:gridCol>
              </a:tblGrid>
              <a:tr h="516513">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130252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Нежилое здание, Курганская область, Звериноголовский МО, </a:t>
                      </a:r>
                    </a:p>
                    <a:p>
                      <a:pPr marL="85680" algn="ctr">
                        <a:lnSpc>
                          <a:spcPct val="115000"/>
                        </a:lnSpc>
                      </a:pPr>
                      <a:r>
                        <a:rPr lang="ru-RU" sz="1500" b="1" strike="noStrike" spc="-1" err="1" smtClean="0">
                          <a:solidFill>
                            <a:schemeClr val="accent1">
                              <a:lumMod val="50000"/>
                            </a:schemeClr>
                          </a:solidFill>
                          <a:latin typeface="Arial" panose="020b0604020202020204" pitchFamily="34" charset="0"/>
                          <a:cs typeface="Arial" panose="020b0604020202020204" pitchFamily="34" charset="0"/>
                        </a:rPr>
                        <a:t>с.Труд и Знание, ул. 40 лет Победы,9</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45:05:011001:705</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Помещение – 45:05:011001:792</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земельного участка-573 кв.м.</a:t>
                      </a:r>
                    </a:p>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помещения-311,7</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размещения магазина</a:t>
                      </a:r>
                    </a:p>
                  </a:txBody>
                  <a:tcPr marL="13320" marR="13320" anchor="ctr"/>
                </a:tc>
                <a:extLst>
                  <a:ext uri="{0D108BD9-81ED-4DB2-BD59-A6C34878D82A}">
                    <a16:rowId xmlns:a16="http://schemas.microsoft.com/office/drawing/2014/main" xmlns="" val="10001"/>
                  </a:ext>
                </a:extLst>
              </a:tr>
              <a:tr h="2023009">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44</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ул. Геннадия Ожгихина, участок №20</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45:05:011201:971</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 Здание – 45:05:011201:526</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err="1" smtClean="0">
                          <a:solidFill>
                            <a:schemeClr val="accent1">
                              <a:lumMod val="50000"/>
                            </a:schemeClr>
                          </a:solidFill>
                          <a:latin typeface="Arial" panose="020b0604020202020204" pitchFamily="34" charset="0"/>
                          <a:cs typeface="Arial" panose="020b0604020202020204" pitchFamily="34" charset="0"/>
                        </a:rPr>
                        <a:t>Теплопункт - 45:05:011201:188</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Столярный цех - 45:05:011201:935</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Тепловые сети - 45:05:011201:1094</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426 </a:t>
                      </a:r>
                    </a:p>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Здание – 961,6 Теплопункта - 94,9 сторярного цеха – 333,3 Тепловые сети – 1365 (протяженность)</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размещения производственных построек</a:t>
                      </a:r>
                    </a:p>
                  </a:txBody>
                  <a:tcPr marL="13320" marR="13320" anchor="ctr"/>
                </a:tc>
                <a:extLst>
                  <a:ext uri="{0D108BD9-81ED-4DB2-BD59-A6C34878D82A}">
                    <a16:rowId xmlns:a16="http://schemas.microsoft.com/office/drawing/2014/main" xmlns="" val="2423390524"/>
                  </a:ext>
                </a:extLst>
              </a:tr>
              <a:tr h="1689958">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45</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err="1" smtClean="0">
                          <a:solidFill>
                            <a:schemeClr val="accent1">
                              <a:lumMod val="50000"/>
                            </a:schemeClr>
                          </a:solidFill>
                          <a:latin typeface="Arial" panose="020b0604020202020204" pitchFamily="34" charset="0"/>
                          <a:cs typeface="Arial" panose="020b0604020202020204" pitchFamily="34" charset="0"/>
                        </a:rPr>
                        <a:t>с.Звериноголовское, ул. Советская, д. 35</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 45:05:020111:191</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 Здание– 45:05:020111:420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земельного участка– 481</a:t>
                      </a: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 </a:t>
                      </a: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Площадь здания – 86,4</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коммерческих целей</a:t>
                      </a:r>
                    </a:p>
                    <a:p>
                      <a:pPr algn="ct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bl>
          </a:graphicData>
        </a:graphic>
      </p:graphicFrame>
    </p:spTree>
    <p:extLst>
      <p:ext uri="{BB962C8B-B14F-4D97-AF65-F5344CB8AC3E}">
        <p14:creationId xmlns:p14="http://schemas.microsoft.com/office/powerpoint/2010/main" val="250106572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object 2"/>
          <p:cNvPicPr/>
          <p:nvPr/>
        </p:nvPicPr>
        <p:blipFill>
          <a:blip r:embed="rId2"/>
          <a:srcRect l="-1" r="43311"/>
          <a:stretch>
            <a:fillRect/>
          </a:stretch>
        </p:blipFill>
        <p:spPr>
          <a:xfrm>
            <a:off x="1" y="0"/>
            <a:ext cx="5788549" cy="6858000"/>
          </a:xfrm>
          <a:prstGeom prst="rect">
            <a:avLst/>
          </a:prstGeom>
        </p:spPr>
      </p:pic>
      <p:sp>
        <p:nvSpPr>
          <p:cNvPr id="8" name="object 5"/>
          <p:cNvSpPr txBox="1">
            <a:spLocks noGrp="1"/>
          </p:cNvSpPr>
          <p:nvPr>
            <p:ph type="title"/>
          </p:nvPr>
        </p:nvSpPr>
        <p:spPr>
          <a:xfrm>
            <a:off x="357419" y="2693978"/>
            <a:ext cx="8291323" cy="1244571"/>
          </a:xfrm>
          <a:prstGeom prst="rect">
            <a:avLst/>
          </a:prstGeom>
        </p:spPr>
        <p:txBody>
          <a:bodyPr vert="horz" wrap="square" lIns="0" tIns="51435" rIns="0" bIns="0" rtlCol="0">
            <a:spAutoFit/>
          </a:bodyPr>
          <a:lstStyle/>
          <a:p>
            <a:pPr marL="12700" marR="5080" algn="ctr">
              <a:lnSpc>
                <a:spcPts val="3120"/>
              </a:lnSpc>
              <a:spcBef>
                <a:spcPts val="405"/>
              </a:spcBef>
            </a:pPr>
            <a:r>
              <a:rPr lang="ru-RU" sz="2800" spc="-5">
                <a:solidFill>
                  <a:srgbClr val="004485"/>
                </a:solidFill>
              </a:rPr>
              <a:t>ИНВЕСТИЦИОННЫЕ ПЛОЩАДКИ</a:t>
            </a:r>
            <a:br>
              <a:rPr lang="ru-RU" sz="2800" spc="-5">
                <a:solidFill>
                  <a:srgbClr val="004485"/>
                </a:solidFill>
              </a:rPr>
            </a:br>
            <a:r>
              <a:rPr lang="ru-RU" sz="2800" spc="-5">
                <a:solidFill>
                  <a:srgbClr val="004485"/>
                </a:solidFill>
              </a:rPr>
              <a:t> ДЛЯ РАЗМЕЩЕНИЯ ПРОЕКТОВ</a:t>
            </a:r>
            <a:br>
              <a:rPr lang="ru-RU" sz="2800" spc="-5">
                <a:solidFill>
                  <a:srgbClr val="004485"/>
                </a:solidFill>
              </a:rPr>
            </a:br>
            <a:r>
              <a:rPr lang="ru-RU" sz="2800" spc="-5">
                <a:solidFill>
                  <a:srgbClr val="004485"/>
                </a:solidFill>
              </a:rPr>
              <a:t> В СФЕРЕ ПРОМЫШЛЕННОСТИ</a:t>
            </a:r>
            <a:endParaRPr lang="ru-RU" sz="2800"/>
          </a:p>
        </p:txBody>
      </p:sp>
      <p:pic>
        <p:nvPicPr>
          <p:cNvPr id="5" name="Рисунок 4"/>
          <p:cNvPicPr>
            <a:picLocks noChangeAspect="1"/>
          </p:cNvPicPr>
          <p:nvPr/>
        </p:nvPicPr>
        <p:blipFill>
          <a:blip r:embed="rId3"/>
          <a:srcRect r="892" b="40000"/>
          <a:stretch>
            <a:fillRect/>
          </a:stretch>
        </p:blipFill>
        <p:spPr>
          <a:xfrm>
            <a:off x="8648742" y="4516341"/>
            <a:ext cx="3543258" cy="2341660"/>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stretch>
            <a:fillRect/>
          </a:stretch>
        </p:blipFill>
        <p:spPr>
          <a:xfrm>
            <a:off x="8648742" y="2261765"/>
            <a:ext cx="3543258" cy="2254623"/>
          </a:xfrm>
          <a:prstGeom prst="rect">
            <a:avLst/>
          </a:prstGeom>
          <a:ln>
            <a:noFill/>
          </a:ln>
          <a:effectLst>
            <a:outerShdw blurRad="190500" algn="tl" rotWithShape="0">
              <a:srgbClr val="000000">
                <a:alpha val="70000"/>
              </a:srgbClr>
            </a:outerShdw>
          </a:effec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742" y="0"/>
            <a:ext cx="3543258" cy="2511863"/>
          </a:xfrm>
          <a:prstGeom prst="rect">
            <a:avLst/>
          </a:prstGeom>
        </p:spPr>
      </p:pic>
      <p:sp>
        <p:nvSpPr>
          <p:cNvPr id="10" name="Прямоугольник 9"/>
          <p:cNvSpPr/>
          <p:nvPr/>
        </p:nvSpPr>
        <p:spPr>
          <a:xfrm>
            <a:off x="8648742" y="0"/>
            <a:ext cx="3543256" cy="6858000"/>
          </a:xfrm>
          <a:prstGeom prst="rect">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5607680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1" y="253812"/>
            <a:ext cx="7068819"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rgbClr val="5B9BD5">
                    <a:lumMod val="50000"/>
                  </a:srgbClr>
                </a:solidFill>
                <a:latin typeface="Arial" panose="020b0604020202020204" pitchFamily="34" charset="0"/>
                <a:cs typeface="Arial" panose="020b0604020202020204" pitchFamily="34" charset="0"/>
              </a:rPr>
              <a:t>Курганская область, Звериноголовский МО, 1.5 км на восток от </a:t>
            </a:r>
            <a:endParaRPr lang="en-US" altLang="ru-RU" sz="1600" b="1" smtClean="0">
              <a:solidFill>
                <a:srgbClr val="5B9BD5">
                  <a:lumMod val="50000"/>
                </a:srgbClr>
              </a:solidFill>
              <a:latin typeface="Arial" panose="020b0604020202020204" pitchFamily="34" charset="0"/>
              <a:cs typeface="Arial" panose="020b0604020202020204" pitchFamily="34" charset="0"/>
            </a:endParaRP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rgbClr val="5B9BD5">
                    <a:lumMod val="50000"/>
                  </a:srgbClr>
                </a:solidFill>
                <a:latin typeface="Arial" panose="020b0604020202020204" pitchFamily="34" charset="0"/>
                <a:cs typeface="Arial" panose="020b0604020202020204" pitchFamily="34" charset="0"/>
              </a:rPr>
              <a:t>с. Звериноголовское</a:t>
            </a:r>
            <a:endParaRPr lang="ru-RU" altLang="ru-RU" sz="1600" b="1">
              <a:solidFill>
                <a:srgbClr val="5B9BD5">
                  <a:lumMod val="50000"/>
                </a:srgbClr>
              </a:solidFill>
              <a:latin typeface="Arial" panose="020b0604020202020204" pitchFamily="34" charset="0"/>
              <a:cs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000850715"/>
              </p:ext>
            </p:extLst>
          </p:nvPr>
        </p:nvGraphicFramePr>
        <p:xfrm>
          <a:off x="304800" y="1068712"/>
          <a:ext cx="7467600" cy="5604820"/>
        </p:xfrm>
        <a:graphic>
          <a:graphicData uri="http://schemas.openxmlformats.org/drawingml/2006/table">
            <a:tbl>
              <a:tblPr>
                <a:tableStyleId>{BC89EF96-8CEA-46FF-86C4-4CE0E7609802}</a:tableStyleId>
              </a:tblPr>
              <a:tblGrid>
                <a:gridCol w="2805551">
                  <a:extLst>
                    <a:ext uri="{9D8B030D-6E8A-4147-A177-3AD203B41FA5}">
                      <a16:colId xmlns:a16="http://schemas.microsoft.com/office/drawing/2014/main" xmlns="" val="20000"/>
                    </a:ext>
                  </a:extLst>
                </a:gridCol>
                <a:gridCol w="4662049">
                  <a:extLst>
                    <a:ext uri="{9D8B030D-6E8A-4147-A177-3AD203B41FA5}">
                      <a16:colId xmlns:a16="http://schemas.microsoft.com/office/drawing/2014/main" xmlns="" val="20001"/>
                    </a:ext>
                  </a:extLst>
                </a:gridCol>
              </a:tblGrid>
              <a:tr h="31798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smtClean="0">
                          <a:solidFill>
                            <a:schemeClr val="accent1">
                              <a:lumMod val="50000"/>
                            </a:schemeClr>
                          </a:solidFill>
                          <a:effectLst/>
                          <a:latin typeface="Arial" panose="020b0604020202020204" pitchFamily="34" charset="0"/>
                          <a:cs typeface="Arial" panose="020b0604020202020204" pitchFamily="34" charset="0"/>
                        </a:rPr>
                        <a:t>Площадь</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900" u="none" strike="noStrike" kern="1200">
                          <a:solidFill>
                            <a:schemeClr val="accent1">
                              <a:lumMod val="50000"/>
                            </a:schemeClr>
                          </a:solidFill>
                          <a:latin typeface="Arial" panose="020b0604020202020204" pitchFamily="34" charset="0"/>
                          <a:cs typeface="Arial" panose="020b0604020202020204" pitchFamily="34" charset="0"/>
                        </a:rPr>
                        <a:t>37 000 </a:t>
                      </a:r>
                      <a:r>
                        <a:rPr lang="ru-RU" sz="900" u="none" strike="noStrike" kern="1200" err="1" smtClean="0">
                          <a:solidFill>
                            <a:schemeClr val="accent1">
                              <a:lumMod val="50000"/>
                            </a:schemeClr>
                          </a:solidFill>
                          <a:latin typeface="Arial" panose="020b0604020202020204" pitchFamily="34" charset="0"/>
                          <a:cs typeface="Arial" panose="020b0604020202020204" pitchFamily="34" charset="0"/>
                        </a:rPr>
                        <a:t>кв.м.</a:t>
                      </a:r>
                      <a:endParaRPr lang="ru-RU" sz="900" u="none" strike="noStrike" kern="1200">
                        <a:solidFill>
                          <a:schemeClr val="accent1">
                            <a:lumMod val="50000"/>
                          </a:schemeClr>
                        </a:solidFill>
                        <a:latin typeface="Arial" panose="020b0604020202020204" pitchFamily="34" charset="0"/>
                        <a:cs typeface="Arial" panose="020b0604020202020204" pitchFamily="34" charset="0"/>
                      </a:endParaRPr>
                    </a:p>
                  </a:txBody>
                  <a:tcPr marL="8255" marR="8255" marT="8255" marB="0" anchor="ctr"/>
                </a:tc>
                <a:extLst>
                  <a:ext uri="{0D108BD9-81ED-4DB2-BD59-A6C34878D82A}">
                    <a16:rowId xmlns:a16="http://schemas.microsoft.com/office/drawing/2014/main" xmlns="" val="10000"/>
                  </a:ext>
                </a:extLst>
              </a:tr>
              <a:tr h="44074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Кадастровый номер участка/квартала  </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900" kern="1200" smtClean="0">
                          <a:solidFill>
                            <a:schemeClr val="accent1">
                              <a:lumMod val="50000"/>
                            </a:schemeClr>
                          </a:solidFill>
                          <a:latin typeface="Arial" panose="020b0604020202020204" pitchFamily="34" charset="0"/>
                          <a:cs typeface="Arial" panose="020b0604020202020204" pitchFamily="34" charset="0"/>
                        </a:rPr>
                        <a:t>45:05:030801</a:t>
                      </a:r>
                      <a:endParaRPr lang="ru-RU" sz="900" kern="1200">
                        <a:solidFill>
                          <a:schemeClr val="accent1">
                            <a:lumMod val="50000"/>
                          </a:schemeClr>
                        </a:solidFill>
                        <a:latin typeface="Arial" panose="020b0604020202020204" pitchFamily="34" charset="0"/>
                        <a:cs typeface="Arial" panose="020b0604020202020204" pitchFamily="34" charset="0"/>
                      </a:endParaRPr>
                    </a:p>
                  </a:txBody>
                  <a:tcPr marL="8255" marR="8255" marT="8255" marB="0" anchor="ctr"/>
                </a:tc>
                <a:extLst>
                  <a:ext uri="{0D108BD9-81ED-4DB2-BD59-A6C34878D82A}">
                    <a16:rowId xmlns:a16="http://schemas.microsoft.com/office/drawing/2014/main" xmlns="" val="10001"/>
                  </a:ext>
                </a:extLst>
              </a:tr>
              <a:tr h="39608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900" kern="1200">
                          <a:solidFill>
                            <a:schemeClr val="accent1">
                              <a:lumMod val="50000"/>
                            </a:schemeClr>
                          </a:solidFill>
                          <a:effectLst/>
                          <a:latin typeface="Arial" panose="020b0604020202020204" pitchFamily="34" charset="0"/>
                          <a:cs typeface="Arial" panose="020b0604020202020204" pitchFamily="34" charset="0"/>
                        </a:rPr>
                        <a:t>Собственник </a:t>
                      </a:r>
                      <a:endParaRPr lang="ru-RU" sz="900" b="1" kern="1200">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900" u="none" strike="noStrike" kern="1200">
                          <a:solidFill>
                            <a:schemeClr val="accent1">
                              <a:lumMod val="50000"/>
                            </a:schemeClr>
                          </a:solidFill>
                          <a:latin typeface="Arial" panose="020b0604020202020204" pitchFamily="34" charset="0"/>
                          <a:cs typeface="Arial" panose="020b0604020202020204" pitchFamily="34" charset="0"/>
                        </a:rPr>
                        <a:t>Земельный участок, собственность на который не</a:t>
                      </a:r>
                    </a:p>
                    <a:p>
                      <a:pPr marL="0" marR="0" lvl="0" indent="0" algn="ctr" defTabSz="914400" rtl="0" eaLnBrk="1" fontAlgn="auto" latinLnBrk="0" hangingPunct="1">
                        <a:lnSpc>
                          <a:spcPct val="100000"/>
                        </a:lnSpc>
                        <a:spcBef>
                          <a:spcPct val="0"/>
                        </a:spcBef>
                        <a:spcAft>
                          <a:spcPct val="0"/>
                        </a:spcAft>
                        <a:buClrTx/>
                        <a:buSzTx/>
                        <a:buFontTx/>
                        <a:buNone/>
                        <a:defRPr/>
                      </a:pPr>
                      <a:r>
                        <a:rPr lang="ru-RU" sz="900" u="none" strike="noStrike" kern="1200">
                          <a:solidFill>
                            <a:schemeClr val="accent1">
                              <a:lumMod val="50000"/>
                            </a:schemeClr>
                          </a:solidFill>
                          <a:latin typeface="Arial" panose="020b0604020202020204" pitchFamily="34" charset="0"/>
                          <a:cs typeface="Arial" panose="020b0604020202020204" pitchFamily="34" charset="0"/>
                        </a:rPr>
                        <a:t>разграничена</a:t>
                      </a:r>
                    </a:p>
                  </a:txBody>
                  <a:tcPr marL="8255" marR="8255" marT="8255" marB="0" anchor="ctr"/>
                </a:tc>
                <a:extLst>
                  <a:ext uri="{0D108BD9-81ED-4DB2-BD59-A6C34878D82A}">
                    <a16:rowId xmlns:a16="http://schemas.microsoft.com/office/drawing/2014/main" xmlns="" val="10002"/>
                  </a:ext>
                </a:extLst>
              </a:tr>
              <a:tr h="48065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Категория земель</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900" u="none" strike="noStrike" kern="1200">
                          <a:solidFill>
                            <a:schemeClr val="accent1">
                              <a:lumMod val="50000"/>
                            </a:schemeClr>
                          </a:solidFill>
                          <a:latin typeface="Arial" panose="020b0604020202020204" pitchFamily="34" charset="0"/>
                          <a:cs typeface="Arial" panose="020b0604020202020204" pitchFamily="34" charset="0"/>
                        </a:rPr>
                        <a:t>Земли сельскохозяйственного назначения</a:t>
                      </a:r>
                    </a:p>
                  </a:txBody>
                  <a:tcPr marL="8255" marR="8255" marT="8255" marB="0" anchor="ctr"/>
                </a:tc>
                <a:extLst>
                  <a:ext uri="{0D108BD9-81ED-4DB2-BD59-A6C34878D82A}">
                    <a16:rowId xmlns:a16="http://schemas.microsoft.com/office/drawing/2014/main" xmlns="" val="10003"/>
                  </a:ext>
                </a:extLst>
              </a:tr>
              <a:tr h="56223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Основные виды разрешенного использования</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90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 (с учетом дальнейшего изменения вида разрешенного использования)</a:t>
                      </a:r>
                    </a:p>
                  </a:txBody>
                  <a:tcPr marL="8255" marR="8255" marT="8255" marB="0" anchor="ctr"/>
                </a:tc>
                <a:extLst>
                  <a:ext uri="{0D108BD9-81ED-4DB2-BD59-A6C34878D82A}">
                    <a16:rowId xmlns:a16="http://schemas.microsoft.com/office/drawing/2014/main" xmlns="" val="10007"/>
                  </a:ext>
                </a:extLst>
              </a:tr>
              <a:tr h="44612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kern="1200">
                          <a:solidFill>
                            <a:schemeClr val="accent1">
                              <a:lumMod val="50000"/>
                            </a:schemeClr>
                          </a:solidFill>
                          <a:effectLst/>
                          <a:latin typeface="Arial" panose="020b0604020202020204" pitchFamily="34" charset="0"/>
                          <a:cs typeface="Arial" panose="020b0604020202020204" pitchFamily="34" charset="0"/>
                        </a:rPr>
                        <a:t>Электроснабжение</a:t>
                      </a:r>
                      <a:endParaRPr lang="ru-RU" sz="900" b="1" kern="1200">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900" u="none" strike="noStrike" kern="1200">
                          <a:solidFill>
                            <a:schemeClr val="accent1">
                              <a:lumMod val="50000"/>
                            </a:schemeClr>
                          </a:solidFill>
                          <a:latin typeface="Arial" panose="020b0604020202020204" pitchFamily="34" charset="0"/>
                          <a:cs typeface="Arial" panose="020b0604020202020204" pitchFamily="34" charset="0"/>
                        </a:rPr>
                        <a:t>От действующей ТП-З2--10/60 кВ  100 метров</a:t>
                      </a:r>
                    </a:p>
                  </a:txBody>
                  <a:tcPr anchor="ctr"/>
                </a:tc>
                <a:extLst>
                  <a:ext uri="{0D108BD9-81ED-4DB2-BD59-A6C34878D82A}">
                    <a16:rowId xmlns:a16="http://schemas.microsoft.com/office/drawing/2014/main" xmlns="" val="10008"/>
                  </a:ext>
                </a:extLst>
              </a:tr>
              <a:tr h="56661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Газоснабжение </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900" smtClean="0">
                          <a:solidFill>
                            <a:schemeClr val="accent1">
                              <a:lumMod val="50000"/>
                            </a:schemeClr>
                          </a:solidFill>
                          <a:effectLst/>
                          <a:latin typeface="Arial" panose="020b0604020202020204" pitchFamily="34" charset="0"/>
                          <a:cs typeface="Arial" panose="020b0604020202020204" pitchFamily="34" charset="0"/>
                        </a:rPr>
                        <a:t>Техническая возможность подключения имеется</a:t>
                      </a:r>
                      <a:endParaRPr lang="ru-RU" sz="900">
                        <a:solidFill>
                          <a:schemeClr val="accent1">
                            <a:lumMod val="50000"/>
                          </a:schemeClr>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9"/>
                  </a:ext>
                </a:extLst>
              </a:tr>
              <a:tr h="56329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Водоснабжение </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900" u="none" strike="noStrike" kern="1200">
                          <a:ln>
                            <a:noFill/>
                          </a:ln>
                          <a:solidFill>
                            <a:schemeClr val="accent1">
                              <a:lumMod val="50000"/>
                            </a:schemeClr>
                          </a:solidFill>
                          <a:latin typeface="Arial" panose="020b0604020202020204" pitchFamily="34" charset="0"/>
                          <a:cs typeface="Arial" panose="020b0604020202020204" pitchFamily="34" charset="0"/>
                        </a:rPr>
                        <a:t>Действующий водопровод расположен  в 1 км. от участка</a:t>
                      </a:r>
                    </a:p>
                    <a:p>
                      <a:pPr marL="0" marR="0" lvl="0" indent="0" algn="ctr" defTabSz="914400" rtl="0" eaLnBrk="1" fontAlgn="auto" latinLnBrk="0" hangingPunct="1">
                        <a:lnSpc>
                          <a:spcPct val="100000"/>
                        </a:lnSpc>
                        <a:spcBef>
                          <a:spcPct val="0"/>
                        </a:spcBef>
                        <a:spcAft>
                          <a:spcPct val="0"/>
                        </a:spcAft>
                        <a:buClrTx/>
                        <a:buSzTx/>
                        <a:buFontTx/>
                        <a:buNone/>
                        <a:defRPr/>
                      </a:pPr>
                      <a:endParaRPr lang="ru-RU" sz="900" b="0" i="0" u="none" strike="noStrike" kern="1200">
                        <a:ln>
                          <a:noFill/>
                        </a:ln>
                        <a:solidFill>
                          <a:schemeClr val="accent1">
                            <a:lumMod val="50000"/>
                          </a:schemeClr>
                        </a:solidFill>
                        <a:latin typeface="Arial" panose="020b0604020202020204" pitchFamily="34" charset="0"/>
                        <a:ea typeface="Andale Sans UI" pitchFamily="2"/>
                        <a:cs typeface="Arial" panose="020b0604020202020204" pitchFamily="34" charset="0"/>
                      </a:endParaRPr>
                    </a:p>
                  </a:txBody>
                  <a:tcPr marL="82953" marR="82953" marT="41476" marB="41476" anchor="ctr"/>
                </a:tc>
                <a:extLst>
                  <a:ext uri="{0D108BD9-81ED-4DB2-BD59-A6C34878D82A}">
                    <a16:rowId xmlns:a16="http://schemas.microsoft.com/office/drawing/2014/main" xmlns="" val="10011"/>
                  </a:ext>
                </a:extLst>
              </a:tr>
              <a:tr h="56776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90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Водоотведение</a:t>
                      </a:r>
                      <a:endParaRPr kumimoji="0" lang="ru-RU" sz="900" b="1" i="0" u="none" strike="noStrike" cap="none" normalizeH="0" baseline="0">
                        <a:ln>
                          <a:noFill/>
                        </a:ln>
                        <a:solidFill>
                          <a:schemeClr val="accent1">
                            <a:lumMod val="50000"/>
                          </a:schemeClr>
                        </a:solidFill>
                        <a:effectLst/>
                        <a:latin typeface="Arial" panose="020b0604020202020204" pitchFamily="34" charset="0"/>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900" smtClean="0">
                          <a:solidFill>
                            <a:schemeClr val="accent1">
                              <a:lumMod val="50000"/>
                            </a:schemeClr>
                          </a:solidFill>
                          <a:latin typeface="Arial" panose="020b0604020202020204" pitchFamily="34" charset="0"/>
                          <a:cs typeface="Arial" panose="020b0604020202020204" pitchFamily="34" charset="0"/>
                        </a:rPr>
                        <a:t>Строительство локальной канализации с отводом нечистот в септик</a:t>
                      </a:r>
                      <a:endParaRPr lang="ru-RU" sz="900">
                        <a:solidFill>
                          <a:schemeClr val="accent1">
                            <a:lumMod val="50000"/>
                          </a:schemeClr>
                        </a:solidFill>
                        <a:latin typeface="Arial" panose="020b0604020202020204" pitchFamily="34" charset="0"/>
                        <a:cs typeface="Arial" panose="020b0604020202020204" pitchFamily="34" charset="0"/>
                      </a:endParaRPr>
                    </a:p>
                  </a:txBody>
                  <a:tcPr marL="8255" marR="8255" marT="8254" marB="0" anchor="ctr"/>
                </a:tc>
                <a:extLst>
                  <a:ext uri="{0D108BD9-81ED-4DB2-BD59-A6C34878D82A}">
                    <a16:rowId xmlns:a16="http://schemas.microsoft.com/office/drawing/2014/main" xmlns="" val="10010"/>
                  </a:ext>
                </a:extLst>
              </a:tr>
              <a:tr h="35742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900">
                          <a:solidFill>
                            <a:schemeClr val="accent1">
                              <a:lumMod val="50000"/>
                            </a:schemeClr>
                          </a:solidFill>
                          <a:effectLst/>
                          <a:latin typeface="Arial" panose="020b0604020202020204" pitchFamily="34" charset="0"/>
                          <a:cs typeface="Arial" panose="020b0604020202020204" pitchFamily="34" charset="0"/>
                        </a:rPr>
                        <a:t>Подъездные пути</a:t>
                      </a: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90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Грунтовая дорога</a:t>
                      </a:r>
                      <a:endParaRPr kumimoji="0" lang="ru-RU" sz="900" b="0"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54320">
                <a:tc>
                  <a:txBody>
                    <a:bodyPr vert="horz" wrap="square"/>
                    <a:lstStyle/>
                    <a:p>
                      <a:pPr algn="ctr">
                        <a:lnSpc>
                          <a:spcPct val="107000"/>
                        </a:lnSpc>
                        <a:spcAft>
                          <a:spcPct val="0"/>
                        </a:spcAft>
                      </a:pPr>
                      <a:r>
                        <a:rPr lang="ru-RU" sz="900" b="0" smtClean="0">
                          <a:solidFill>
                            <a:schemeClr val="accent1">
                              <a:lumMod val="50000"/>
                            </a:schemeClr>
                          </a:solidFill>
                          <a:effectLst/>
                          <a:latin typeface="Arial" panose="020b0604020202020204" pitchFamily="34" charset="0"/>
                          <a:ea typeface="PT Astra Serif" pitchFamily="18" charset="-52"/>
                          <a:cs typeface="Arial" panose="020b0604020202020204" pitchFamily="34" charset="0"/>
                        </a:rPr>
                        <a:t>Механизм предоставления инвестиционной площадки</a:t>
                      </a:r>
                    </a:p>
                    <a:p>
                      <a:pPr algn="ctr">
                        <a:lnSpc>
                          <a:spcPct val="107000"/>
                        </a:lnSpc>
                        <a:spcAft>
                          <a:spcPct val="0"/>
                        </a:spcAft>
                      </a:pPr>
                      <a:endParaRPr lang="ru-RU" sz="900" b="1">
                        <a:solidFill>
                          <a:schemeClr val="accent1">
                            <a:lumMod val="50000"/>
                          </a:schemeClr>
                        </a:solidFill>
                        <a:effectLst/>
                        <a:latin typeface="Arial" panose="020b0604020202020204" pitchFamily="34" charset="0"/>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900" b="0"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rPr>
                        <a:t>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auto" latinLnBrk="0" hangingPunct="1">
                        <a:lnSpc>
                          <a:spcPct val="100000"/>
                        </a:lnSpc>
                        <a:spcBef>
                          <a:spcPct val="0"/>
                        </a:spcBef>
                        <a:spcAft>
                          <a:spcPct val="0"/>
                        </a:spcAft>
                        <a:buClrTx/>
                        <a:buSzTx/>
                        <a:buFontTx/>
                        <a:buNone/>
                        <a:defRPr/>
                      </a:pPr>
                      <a:r>
                        <a:rPr kumimoji="0" lang="ru-RU" sz="900" b="0"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rPr>
                        <a:t>2 ) Аукцион по предоставлению в аренду земельного участка/продажа земельного участка.</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900" b="0"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endParaRPr>
                    </a:p>
                  </a:txBody>
                  <a:tcPr marL="82953" marR="82953" marT="41476" marB="41476" anchor="ctr"/>
                </a:tc>
              </a:tr>
            </a:tbl>
          </a:graphicData>
        </a:graphic>
      </p:graphicFrame>
      <p:pic>
        <p:nvPicPr>
          <p:cNvPr id="6" name="Рисунок 5">
            <a:extLst>
              <a:ext uri="{FF2B5EF4-FFF2-40B4-BE49-F238E27FC236}">
                <a16:creationId xmlns:a16="http://schemas.microsoft.com/office/drawing/2014/main" xmlns="" id="{5729D615-8C21-4352-9D0D-116BE28B0BF8}"/>
              </a:ext>
            </a:extLst>
          </p:cNvPr>
          <p:cNvPicPr>
            <a:picLocks noChangeAspect="1"/>
          </p:cNvPicPr>
          <p:nvPr/>
        </p:nvPicPr>
        <p:blipFill>
          <a:blip r:embed="rId3"/>
          <a:stretch>
            <a:fillRect/>
          </a:stretch>
        </p:blipFill>
        <p:spPr>
          <a:xfrm>
            <a:off x="7900205" y="1905001"/>
            <a:ext cx="4228757" cy="2514600"/>
          </a:xfrm>
          <a:prstGeom prst="rect">
            <a:avLst/>
          </a:prstGeom>
        </p:spPr>
      </p:pic>
      <p:grpSp>
        <p:nvGrpSpPr>
          <p:cNvPr id="19" name="object 9">
            <a:extLst>
              <a:ext uri="{FF2B5EF4-FFF2-40B4-BE49-F238E27FC236}">
                <a16:creationId xmlns:a16="http://schemas.microsoft.com/office/drawing/2014/main" xmlns="" id="{8AE3AC36-CEE1-4AD0-8479-1CA8EBCBEC86}"/>
              </a:ext>
            </a:extLst>
          </p:cNvPr>
          <p:cNvGrpSpPr/>
          <p:nvPr/>
        </p:nvGrpSpPr>
        <p:grpSpPr>
          <a:xfrm>
            <a:off x="1" y="1"/>
            <a:ext cx="703580" cy="1068712"/>
            <a:chOff x="0" y="1"/>
            <a:chExt cx="703580" cy="1068712"/>
          </a:xfrm>
          <a:solidFill>
            <a:srgbClr val="99FF33"/>
          </a:solidFill>
        </p:grpSpPr>
        <p:sp>
          <p:nvSpPr>
            <p:cNvPr id="20" name="object 10">
              <a:extLst>
                <a:ext uri="{FF2B5EF4-FFF2-40B4-BE49-F238E27FC236}">
                  <a16:creationId xmlns:a16="http://schemas.microsoft.com/office/drawing/2014/main" xmlns="" id="{98F2F905-15CE-4DFA-A20E-B9064CA943DF}"/>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endParaRPr>
                <a:solidFill>
                  <a:prstClr val="black"/>
                </a:solidFill>
                <a:latin typeface="Arial" panose="020b0604020202020204" pitchFamily="34" charset="0"/>
                <a:cs typeface="Arial" panose="020b0604020202020204" pitchFamily="34" charset="0"/>
              </a:endParaRPr>
            </a:p>
          </p:txBody>
        </p:sp>
        <p:sp>
          <p:nvSpPr>
            <p:cNvPr id="21" name="object 11">
              <a:extLst>
                <a:ext uri="{FF2B5EF4-FFF2-40B4-BE49-F238E27FC236}">
                  <a16:creationId xmlns:a16="http://schemas.microsoft.com/office/drawing/2014/main" xmlns="" id="{CD5492EC-5E86-4ABF-B9BA-3215C84967C0}"/>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endParaRPr>
                <a:solidFill>
                  <a:prstClr val="black"/>
                </a:solidFill>
              </a:endParaRPr>
            </a:p>
          </p:txBody>
        </p:sp>
      </p:grpSp>
      <p:grpSp>
        <p:nvGrpSpPr>
          <p:cNvPr id="9" name="object 9">
            <a:extLst>
              <a:ext uri="{FF2B5EF4-FFF2-40B4-BE49-F238E27FC236}">
                <a16:creationId xmlns:a16="http://schemas.microsoft.com/office/drawing/2014/main" xmlns="" id="{C6B28B66-4BC6-4676-931C-F0F1AF82E8D9}"/>
              </a:ext>
            </a:extLst>
          </p:cNvPr>
          <p:cNvGrpSpPr/>
          <p:nvPr/>
        </p:nvGrpSpPr>
        <p:grpSpPr>
          <a:xfrm>
            <a:off x="-4679" y="0"/>
            <a:ext cx="713105" cy="1077595"/>
            <a:chOff x="-4679" y="0"/>
            <a:chExt cx="713105" cy="1077595"/>
          </a:xfrm>
          <a:solidFill>
            <a:schemeClr val="tx2">
              <a:lumMod val="50000"/>
            </a:schemeClr>
          </a:solidFill>
        </p:grpSpPr>
        <p:sp>
          <p:nvSpPr>
            <p:cNvPr id="10" name="object 10">
              <a:extLst>
                <a:ext uri="{FF2B5EF4-FFF2-40B4-BE49-F238E27FC236}">
                  <a16:creationId xmlns:a16="http://schemas.microsoft.com/office/drawing/2014/main" xmlns="" id="{E19C1339-2732-48C5-AAB4-B0A7A077F4F6}"/>
                </a:ext>
              </a:extLst>
            </p:cNvPr>
            <p:cNvSpPr/>
            <p:nvPr/>
          </p:nvSpPr>
          <p:spPr>
            <a:xfrm>
              <a:off x="0" y="7"/>
              <a:ext cx="703580" cy="1068705"/>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endParaRPr>
                <a:solidFill>
                  <a:prstClr val="black"/>
                </a:solidFill>
              </a:endParaRPr>
            </a:p>
          </p:txBody>
        </p:sp>
        <p:sp>
          <p:nvSpPr>
            <p:cNvPr id="11" name="object 11">
              <a:extLst>
                <a:ext uri="{FF2B5EF4-FFF2-40B4-BE49-F238E27FC236}">
                  <a16:creationId xmlns:a16="http://schemas.microsoft.com/office/drawing/2014/main" xmlns="" id="{7DBAFFF9-5611-4FFA-9610-EE54321994C5}"/>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234199445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pic>
        <p:nvPicPr>
          <p:cNvPr id="2" name="object 2"/>
          <p:cNvPicPr/>
          <p:nvPr/>
        </p:nvPicPr>
        <p:blipFill>
          <a:blip r:embed="rId2"/>
          <a:srcRect l="-1" r="43311"/>
          <a:stretch>
            <a:fillRect/>
          </a:stretch>
        </p:blipFill>
        <p:spPr bwMode="auto">
          <a:xfrm>
            <a:off x="1" y="0"/>
            <a:ext cx="5788549" cy="6858000"/>
          </a:xfrm>
          <a:prstGeom prst="rect">
            <a:avLst/>
          </a:prstGeom>
        </p:spPr>
      </p:pic>
      <p:sp>
        <p:nvSpPr>
          <p:cNvPr id="8" name="object 5"/>
          <p:cNvSpPr txBox="1">
            <a:spLocks noGrp="1"/>
          </p:cNvSpPr>
          <p:nvPr>
            <p:ph type="title"/>
          </p:nvPr>
        </p:nvSpPr>
        <p:spPr bwMode="auto">
          <a:xfrm>
            <a:off x="429937" y="2615714"/>
            <a:ext cx="8185946" cy="1244571"/>
          </a:xfrm>
          <a:prstGeom prst="rect">
            <a:avLst/>
          </a:prstGeom>
        </p:spPr>
        <p:txBody>
          <a:bodyPr vert="horz" wrap="square" lIns="0" tIns="51435" rIns="0" bIns="0" rtlCol="0">
            <a:spAutoFit/>
          </a:bodyPr>
          <a:lstStyle/>
          <a:p>
            <a:pPr marL="12700" marR="5080" algn="ctr">
              <a:lnSpc>
                <a:spcPts val="3120"/>
              </a:lnSpc>
              <a:spcBef>
                <a:spcPts val="405"/>
              </a:spcBef>
              <a:defRPr/>
            </a:pPr>
            <a:r>
              <a:rPr lang="ru-RU" sz="2800" spc="-5">
                <a:solidFill>
                  <a:srgbClr val="004485"/>
                </a:solidFill>
                <a:latin typeface="Arial" panose="020b0604020202020204" pitchFamily="34" charset="0"/>
                <a:cs typeface="Arial" panose="020b0604020202020204" pitchFamily="34" charset="0"/>
              </a:rPr>
              <a:t>ИНВЕСТИЦИОННЫЕ ПЛОЩАДКИ </a:t>
            </a:r>
            <a:br>
              <a:rPr lang="ru-RU" sz="2800" spc="-5">
                <a:solidFill>
                  <a:srgbClr val="004485"/>
                </a:solidFill>
                <a:latin typeface="Arial" panose="020b0604020202020204" pitchFamily="34" charset="0"/>
                <a:cs typeface="Arial" panose="020b0604020202020204" pitchFamily="34" charset="0"/>
              </a:rPr>
            </a:br>
            <a:r>
              <a:rPr lang="ru-RU" sz="2800" spc="-5">
                <a:solidFill>
                  <a:srgbClr val="004485"/>
                </a:solidFill>
                <a:latin typeface="Arial" panose="020b0604020202020204" pitchFamily="34" charset="0"/>
                <a:cs typeface="Arial" panose="020b0604020202020204" pitchFamily="34" charset="0"/>
              </a:rPr>
              <a:t>ДЛЯ РАЗМЕЩЕНИЯ ПРОЕКТОВ </a:t>
            </a:r>
            <a:br>
              <a:rPr lang="ru-RU" sz="2800" spc="-5">
                <a:solidFill>
                  <a:srgbClr val="004485"/>
                </a:solidFill>
                <a:latin typeface="Arial" panose="020b0604020202020204" pitchFamily="34" charset="0"/>
                <a:cs typeface="Arial" panose="020b0604020202020204" pitchFamily="34" charset="0"/>
              </a:rPr>
            </a:br>
            <a:r>
              <a:rPr lang="ru-RU" sz="2800" spc="-5">
                <a:solidFill>
                  <a:srgbClr val="004485"/>
                </a:solidFill>
                <a:latin typeface="Arial" panose="020b0604020202020204" pitchFamily="34" charset="0"/>
                <a:cs typeface="Arial" panose="020b0604020202020204" pitchFamily="34" charset="0"/>
              </a:rPr>
              <a:t>В СФЕРЕ АПК</a:t>
            </a:r>
            <a:endParaRPr lang="ru-RU" sz="2800">
              <a:latin typeface="Arial" panose="020b0604020202020204" pitchFamily="34" charset="0"/>
              <a:cs typeface="Arial" panose="020b0604020202020204" pitchFamily="34" charset="0"/>
            </a:endParaRPr>
          </a:p>
        </p:txBody>
      </p:sp>
      <p:pic>
        <p:nvPicPr>
          <p:cNvPr id="9" name="Picture 10" descr="https://static.mk.ru/upload/entities/2019/04/02/05/articles/facebookPicture/43/1c/e2/ec/30aa28cf99de6724508ff71f7282fbb2.jpg"/>
          <p:cNvPicPr>
            <a:picLocks noChangeAspect="1" noChangeArrowheads="1"/>
          </p:cNvPicPr>
          <p:nvPr/>
        </p:nvPicPr>
        <p:blipFill>
          <a:blip r:embed="rId3"/>
          <a:srcRect l="27770" t="27250"/>
          <a:stretch>
            <a:fillRect/>
          </a:stretch>
        </p:blipFill>
        <p:spPr bwMode="auto">
          <a:xfrm>
            <a:off x="8648742" y="1937071"/>
            <a:ext cx="3543258" cy="2601859"/>
          </a:xfrm>
          <a:prstGeom prst="rect">
            <a:avLst/>
          </a:prstGeom>
          <a:noFill/>
        </p:spPr>
      </p:pic>
      <p:pic>
        <p:nvPicPr>
          <p:cNvPr id="11" name="Рисунок 10"/>
          <p:cNvPicPr>
            <a:picLocks noChangeAspect="1"/>
          </p:cNvPicPr>
          <p:nvPr/>
        </p:nvPicPr>
        <p:blipFill>
          <a:blip r:embed="rId4"/>
          <a:stretch>
            <a:fillRect/>
          </a:stretch>
        </p:blipFill>
        <p:spPr bwMode="auto">
          <a:xfrm>
            <a:off x="8648742" y="0"/>
            <a:ext cx="3543258" cy="220726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742" y="4287141"/>
            <a:ext cx="3543258" cy="2570859"/>
          </a:xfrm>
          <a:prstGeom prst="rect">
            <a:avLst/>
          </a:prstGeom>
        </p:spPr>
      </p:pic>
      <p:sp>
        <p:nvSpPr>
          <p:cNvPr id="7" name="Прямоугольник 6"/>
          <p:cNvSpPr/>
          <p:nvPr/>
        </p:nvSpPr>
        <p:spPr bwMode="auto">
          <a:xfrm>
            <a:off x="8648744" y="0"/>
            <a:ext cx="3543256" cy="6858000"/>
          </a:xfrm>
          <a:prstGeom prst="rect">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kern="0">
              <a:solidFill>
                <a:prstClr val="white"/>
              </a:solidFill>
            </a:endParaRPr>
          </a:p>
        </p:txBody>
      </p:sp>
    </p:spTree>
    <p:extLst>
      <p:ext uri="{BB962C8B-B14F-4D97-AF65-F5344CB8AC3E}">
        <p14:creationId xmlns:p14="http://schemas.microsoft.com/office/powerpoint/2010/main" val="213803982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949569" y="71548"/>
            <a:ext cx="7315200" cy="92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chemeClr val="tx1"/>
                </a:solidFill>
                <a:latin typeface="Arial" panose="020b0604020202020204" pitchFamily="34" charset="0"/>
                <a:cs typeface="Arial" panose="020b0604020202020204" pitchFamily="34" charset="0"/>
              </a:rPr>
              <a:t>Курганская область, Звериноголовский  </a:t>
            </a:r>
            <a:r>
              <a:rPr lang="ru-RU" altLang="ru-RU" sz="1600" b="1" smtClean="0">
                <a:solidFill>
                  <a:schemeClr val="tx1"/>
                </a:solidFill>
                <a:latin typeface="Arial" panose="020b0604020202020204" pitchFamily="34" charset="0"/>
                <a:cs typeface="Arial" panose="020b0604020202020204" pitchFamily="34" charset="0"/>
              </a:rPr>
              <a:t>МО</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д</a:t>
            </a:r>
            <a:r>
              <a:rPr lang="ru-RU" altLang="ru-RU" sz="1600" b="1">
                <a:solidFill>
                  <a:schemeClr val="tx1"/>
                </a:solidFill>
                <a:latin typeface="Arial" panose="020b0604020202020204" pitchFamily="34" charset="0"/>
                <a:cs typeface="Arial" panose="020b0604020202020204" pitchFamily="34" charset="0"/>
              </a:rPr>
              <a:t>. Комсомольская, северо-восточная часть, за домом № 3 пер. Северный</a:t>
            </a:r>
          </a:p>
        </p:txBody>
      </p:sp>
      <p:graphicFrame>
        <p:nvGraphicFramePr>
          <p:cNvPr id="10" name="Таблица 9"/>
          <p:cNvGraphicFramePr>
            <a:graphicFrameLocks noGrp="1"/>
          </p:cNvGraphicFramePr>
          <p:nvPr>
            <p:extLst>
              <p:ext uri="{D42A27DB-BD31-4B8C-83A1-F6EECF244321}">
                <p14:modId xmlns:p14="http://schemas.microsoft.com/office/powerpoint/2010/main" val="3406401187"/>
              </p:ext>
            </p:extLst>
          </p:nvPr>
        </p:nvGraphicFramePr>
        <p:xfrm>
          <a:off x="838200" y="1081140"/>
          <a:ext cx="6518031" cy="5624460"/>
        </p:xfrm>
        <a:graphic>
          <a:graphicData uri="http://schemas.openxmlformats.org/drawingml/2006/table">
            <a:tbl>
              <a:tblPr>
                <a:tableStyleId>{0505E3EF-67EA-436B-97B2-0124C06EBD24}</a:tableStyleId>
              </a:tblPr>
              <a:tblGrid>
                <a:gridCol w="2231981">
                  <a:extLst>
                    <a:ext uri="{9D8B030D-6E8A-4147-A177-3AD203B41FA5}">
                      <a16:colId xmlns:a16="http://schemas.microsoft.com/office/drawing/2014/main" xmlns="" val="20000"/>
                    </a:ext>
                  </a:extLst>
                </a:gridCol>
                <a:gridCol w="4286050">
                  <a:extLst>
                    <a:ext uri="{9D8B030D-6E8A-4147-A177-3AD203B41FA5}">
                      <a16:colId xmlns:a16="http://schemas.microsoft.com/office/drawing/2014/main" xmlns="" val="20001"/>
                    </a:ext>
                  </a:extLst>
                </a:gridCol>
              </a:tblGrid>
              <a:tr h="41429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10 000 </a:t>
                      </a:r>
                      <a:r>
                        <a:rPr lang="ru-RU" sz="1000">
                          <a:effectLst/>
                        </a:rPr>
                        <a:t>кв.м.</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0"/>
                  </a:ext>
                </a:extLst>
              </a:tr>
              <a:tr h="675374">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45:05:030201</a:t>
                      </a:r>
                      <a:endParaRPr lang="ru-RU" sz="1000" b="0" smtClean="0">
                        <a:solidFill>
                          <a:srgbClr val="FF0000"/>
                        </a:solidFill>
                        <a:effectLst/>
                        <a:latin typeface="+mn-lt"/>
                      </a:endParaRPr>
                    </a:p>
                  </a:txBody>
                  <a:tcPr marL="8255" marR="8255" marT="8255" marB="0"/>
                </a:tc>
                <a:extLst>
                  <a:ext uri="{0D108BD9-81ED-4DB2-BD59-A6C34878D82A}">
                    <a16:rowId xmlns:a16="http://schemas.microsoft.com/office/drawing/2014/main" xmlns="" val="10001"/>
                  </a:ext>
                </a:extLst>
              </a:tr>
              <a:tr h="465229">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a:t>
                      </a:r>
                      <a:r>
                        <a:rPr lang="ru-RU" sz="1000" smtClean="0">
                          <a:effectLst/>
                        </a:rPr>
                        <a:t>на который не </a:t>
                      </a:r>
                      <a:r>
                        <a:rPr lang="ru-RU" sz="1000">
                          <a:effectLst/>
                        </a:rPr>
                        <a:t>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41429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Земли населенных пунктов</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3"/>
                  </a:ext>
                </a:extLst>
              </a:tr>
              <a:tr h="36147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Вид разрешенного использования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Сельскохозяйственное использование</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4"/>
                  </a:ext>
                </a:extLst>
              </a:tr>
              <a:tr h="409668">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От действующей ЛЭП </a:t>
                      </a:r>
                      <a:r>
                        <a:rPr lang="ru-RU" sz="1000" smtClean="0">
                          <a:effectLst/>
                        </a:rPr>
                        <a:t>-0,4-</a:t>
                      </a:r>
                      <a:r>
                        <a:rPr lang="ru-RU" sz="1000" baseline="0" smtClean="0">
                          <a:effectLst/>
                        </a:rPr>
                        <a:t> </a:t>
                      </a:r>
                      <a:r>
                        <a:rPr lang="ru-RU" sz="1000">
                          <a:effectLst/>
                        </a:rPr>
                        <a:t>100 </a:t>
                      </a:r>
                      <a:r>
                        <a:rPr lang="ru-RU" sz="1000" smtClean="0">
                          <a:effectLst/>
                        </a:rPr>
                        <a:t>метров </a:t>
                      </a:r>
                      <a:endParaRPr lang="ru-RU" sz="1000" b="0">
                        <a:solidFill>
                          <a:srgbClr val="FF0000"/>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643688">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Газоснабжение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solidFill>
                            <a:schemeClr val="tx1"/>
                          </a:solidFill>
                          <a:effectLst/>
                        </a:rPr>
                        <a:t>Направлены</a:t>
                      </a:r>
                      <a:r>
                        <a:rPr lang="ru-RU" sz="1000" baseline="0" smtClean="0">
                          <a:solidFill>
                            <a:schemeClr val="tx1"/>
                          </a:solidFill>
                          <a:effectLst/>
                        </a:rPr>
                        <a:t> предложения о включении  д.</a:t>
                      </a:r>
                      <a:r>
                        <a:rPr lang="en-US" sz="1000" baseline="0" smtClean="0">
                          <a:solidFill>
                            <a:schemeClr val="tx1"/>
                          </a:solidFill>
                          <a:effectLst/>
                        </a:rPr>
                        <a:t> </a:t>
                      </a:r>
                      <a:r>
                        <a:rPr lang="ru-RU" sz="1000" baseline="0" smtClean="0">
                          <a:solidFill>
                            <a:schemeClr val="tx1"/>
                          </a:solidFill>
                          <a:effectLst/>
                        </a:rPr>
                        <a:t>Комсомольская  в региональную программу газификации  Курганской области на 2021-2030 гг</a:t>
                      </a:r>
                      <a:endParaRPr lang="ru-RU" sz="1000" b="0" smtClean="0">
                        <a:solidFill>
                          <a:schemeClr val="tx1"/>
                        </a:solidFill>
                        <a:effectLst/>
                        <a:latin typeface="+mn-lt"/>
                      </a:endParaRPr>
                    </a:p>
                  </a:txBody>
                  <a:tcPr marL="8255" marR="8255" marT="8255" marB="0"/>
                </a:tc>
                <a:extLst>
                  <a:ext uri="{0D108BD9-81ED-4DB2-BD59-A6C34878D82A}">
                    <a16:rowId xmlns:a16="http://schemas.microsoft.com/office/drawing/2014/main" xmlns="" val="10009"/>
                  </a:ext>
                </a:extLst>
              </a:tr>
              <a:tr h="718453">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Действующий водопровод </a:t>
                      </a:r>
                      <a:r>
                        <a:rPr lang="ru-RU" sz="1000" smtClean="0">
                          <a:effectLst/>
                        </a:rPr>
                        <a:t>расположен</a:t>
                      </a:r>
                      <a:r>
                        <a:rPr lang="ru-RU" sz="1000" baseline="0" smtClean="0">
                          <a:effectLst/>
                        </a:rPr>
                        <a:t> в </a:t>
                      </a:r>
                      <a:r>
                        <a:rPr lang="ru-RU" sz="1000" baseline="0">
                          <a:effectLst/>
                        </a:rPr>
                        <a:t>1 км.</a:t>
                      </a:r>
                      <a:r>
                        <a:rPr lang="ru-RU" sz="1000">
                          <a:effectLst/>
                        </a:rPr>
                        <a:t> от </a:t>
                      </a:r>
                      <a:r>
                        <a:rPr lang="ru-RU" sz="1000" smtClean="0">
                          <a:effectLst/>
                        </a:rPr>
                        <a:t>участка.</a:t>
                      </a:r>
                    </a:p>
                    <a:p>
                      <a:pPr algn="ctr">
                        <a:lnSpc>
                          <a:spcPct val="107000"/>
                        </a:lnSpc>
                        <a:spcAft>
                          <a:spcPct val="0"/>
                        </a:spcAft>
                      </a:pPr>
                      <a:r>
                        <a:rPr lang="ru-RU" sz="1000" smtClean="0">
                          <a:effectLst/>
                        </a:rPr>
                        <a:t>Точную информацию о количестве и качестве подземных вод можно получить только по результатам геологоразведочных работ. </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11"/>
                  </a:ext>
                </a:extLst>
              </a:tr>
              <a:tr h="23941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Строительство локальной канализации с отводом нечистот в септик</a:t>
                      </a:r>
                    </a:p>
                  </a:txBody>
                  <a:tcPr marL="8255" marR="8255" marT="8255" marB="0"/>
                </a:tc>
                <a:extLst>
                  <a:ext uri="{0D108BD9-81ED-4DB2-BD59-A6C34878D82A}">
                    <a16:rowId xmlns:a16="http://schemas.microsoft.com/office/drawing/2014/main" xmlns="" val="10012"/>
                  </a:ext>
                </a:extLst>
              </a:tr>
              <a:tr h="32856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Грунтовое покрытие</a:t>
                      </a:r>
                    </a:p>
                  </a:txBody>
                  <a:tcPr marL="8255" marR="8255" marT="8255" marB="0"/>
                </a:tc>
                <a:extLst>
                  <a:ext uri="{0D108BD9-81ED-4DB2-BD59-A6C34878D82A}">
                    <a16:rowId xmlns:a16="http://schemas.microsoft.com/office/drawing/2014/main" xmlns="" val="10013"/>
                  </a:ext>
                </a:extLst>
              </a:tr>
              <a:tr h="954024">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p>
                  </a:txBody>
                  <a:tcPr marL="8255" marR="8255" marT="8255" marB="0"/>
                </a:tc>
              </a:tr>
            </a:tbl>
          </a:graphicData>
        </a:graphic>
      </p:graphicFrame>
      <p:grpSp>
        <p:nvGrpSpPr>
          <p:cNvPr id="11" name="object 9">
            <a:extLst>
              <a:ext uri="{FF2B5EF4-FFF2-40B4-BE49-F238E27FC236}">
                <a16:creationId xmlns="" xmlns:a16="http://schemas.microsoft.com/office/drawing/2014/main" id="{A7D3BF01-3229-440A-AD03-6ED946905396}"/>
              </a:ext>
            </a:extLst>
          </p:cNvPr>
          <p:cNvGrpSpPr/>
          <p:nvPr/>
        </p:nvGrpSpPr>
        <p:grpSpPr>
          <a:xfrm>
            <a:off x="0" y="1"/>
            <a:ext cx="703580" cy="1068712"/>
            <a:chOff x="0" y="1"/>
            <a:chExt cx="703580" cy="1068712"/>
          </a:xfrm>
          <a:solidFill>
            <a:srgbClr val="70AD47">
              <a:lumMod val="75000"/>
            </a:srgbClr>
          </a:solidFill>
        </p:grpSpPr>
        <p:sp>
          <p:nvSpPr>
            <p:cNvPr id="14" name="object 10">
              <a:extLst>
                <a:ext uri="{FF2B5EF4-FFF2-40B4-BE49-F238E27FC236}">
                  <a16:creationId xmlns="" xmlns:a16="http://schemas.microsoft.com/office/drawing/2014/main" id="{20F6A6C8-27BA-412E-A5B5-13D72628E7A1}"/>
                </a:ext>
              </a:extLst>
            </p:cNvPr>
            <p:cNvSpPr/>
            <p:nvPr/>
          </p:nvSpPr>
          <p:spPr bwMode="auto">
            <a:xfrm>
              <a:off x="0" y="1"/>
              <a:ext cx="703580" cy="1068712"/>
            </a:xfrm>
            <a:custGeom>
              <a:rect l="l" t="t" r="r" b="b"/>
              <a:pathLst>
                <a:path w="703580" h="1068705" extrusionOk="0">
                  <a:moveTo>
                    <a:pt x="14657" y="0"/>
                  </a:moveTo>
                  <a:lnTo>
                    <a:pt x="0" y="0"/>
                  </a:lnTo>
                  <a:lnTo>
                    <a:pt x="0" y="1068203"/>
                  </a:lnTo>
                  <a:lnTo>
                    <a:pt x="703440" y="528485"/>
                  </a:lnTo>
                  <a:lnTo>
                    <a:pt x="14657" y="0"/>
                  </a:lnTo>
                  <a:close/>
                </a:path>
              </a:pathLst>
            </a:custGeom>
            <a:grpFill/>
            <a:ln>
              <a:noFill/>
            </a:ln>
          </p:spPr>
          <p:txBody>
            <a:bodyPr wrap="square" lIns="0" tIns="0" rIns="0" bIns="0" rtlCol="0"/>
            <a:lstStyle/>
            <a:p>
              <a:pPr marL="0" marR="0" lvl="0" indent="0" algn="ctr" defTabSz="914400" eaLnBrk="1" fontAlgn="auto" latinLnBrk="0" hangingPunct="1">
                <a:lnSpc>
                  <a:spcPct val="100000"/>
                </a:lnSpc>
                <a:spcBef>
                  <a:spcPct val="0"/>
                </a:spcBef>
                <a:spcAft>
                  <a:spcPct val="0"/>
                </a:spcAft>
                <a:buClrTx/>
                <a:buSzTx/>
                <a:buFontTx/>
                <a:buNone/>
                <a:defRPr/>
              </a:pPr>
              <a:endParaRPr kumimoji="0" lang="ru-RU" sz="1800" b="0" i="0" u="none" strike="noStrike" kern="0" cap="none" spc="0" normalizeH="0" baseline="0" noProof="0">
                <a:ln>
                  <a:noFill/>
                </a:ln>
                <a:solidFill>
                  <a:prstClr val="black"/>
                </a:solidFill>
                <a:effectLst/>
                <a:uLnTx/>
                <a:uFillTx/>
                <a:latin typeface="Arial"/>
                <a:cs typeface="Arial"/>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a:cs typeface="Arial"/>
              </a:endParaRPr>
            </a:p>
          </p:txBody>
        </p:sp>
        <p:sp>
          <p:nvSpPr>
            <p:cNvPr id="15" name="object 11">
              <a:extLst>
                <a:ext uri="{FF2B5EF4-FFF2-40B4-BE49-F238E27FC236}">
                  <a16:creationId xmlns="" xmlns:a16="http://schemas.microsoft.com/office/drawing/2014/main" id="{88D2BDB9-5D21-4CDB-B8EA-04E13714C4A8}"/>
                </a:ext>
              </a:extLst>
            </p:cNvPr>
            <p:cNvSpPr/>
            <p:nvPr/>
          </p:nvSpPr>
          <p:spPr bwMode="auto">
            <a:xfrm>
              <a:off x="0" y="7"/>
              <a:ext cx="703580" cy="1068705"/>
            </a:xfrm>
            <a:custGeom>
              <a:rect l="l" t="t" r="r" b="b"/>
              <a:pathLst>
                <a:path w="703580" h="1068705" extrusionOk="0">
                  <a:moveTo>
                    <a:pt x="703440" y="528485"/>
                  </a:moveTo>
                  <a:lnTo>
                    <a:pt x="0" y="1068203"/>
                  </a:lnTo>
                </a:path>
                <a:path w="703580" h="1068705" extrusionOk="0">
                  <a:moveTo>
                    <a:pt x="14657" y="0"/>
                  </a:moveTo>
                  <a:lnTo>
                    <a:pt x="703440" y="528485"/>
                  </a:lnTo>
                </a:path>
              </a:pathLst>
            </a:custGeom>
            <a:grpFill/>
            <a:ln w="9359">
              <a:noFill/>
            </a:ln>
          </p:spPr>
          <p:txBody>
            <a:bodyPr wrap="square" lIns="0" tIns="0" rIns="0" bIns="0" rtlCol="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cs typeface="Arial"/>
              </a:endParaRPr>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8600" y="1068712"/>
            <a:ext cx="4038600" cy="267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19219" y="3744874"/>
            <a:ext cx="4297362" cy="303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5504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949569" y="152400"/>
            <a:ext cx="7315200"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chemeClr val="tx1"/>
                </a:solidFill>
                <a:latin typeface="Arial" panose="020b0604020202020204" pitchFamily="34" charset="0"/>
                <a:cs typeface="Arial" panose="020b0604020202020204" pitchFamily="34" charset="0"/>
              </a:rPr>
              <a:t>Земельный участок смежный с земельным участком по адресу: </a:t>
            </a:r>
            <a:endParaRPr lang="ru-RU" altLang="ru-RU" sz="1600" b="1" smtClean="0">
              <a:solidFill>
                <a:schemeClr val="tx1"/>
              </a:solidFill>
              <a:latin typeface="Arial" panose="020b0604020202020204" pitchFamily="34" charset="0"/>
              <a:cs typeface="Arial" panose="020b0604020202020204" pitchFamily="34" charset="0"/>
            </a:endParaRP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с. Звериноголовское</a:t>
            </a:r>
            <a:r>
              <a:rPr lang="ru-RU" altLang="ru-RU" sz="1600" b="1">
                <a:solidFill>
                  <a:schemeClr val="tx1"/>
                </a:solidFill>
                <a:latin typeface="Arial" panose="020b0604020202020204" pitchFamily="34" charset="0"/>
                <a:cs typeface="Arial" panose="020b0604020202020204" pitchFamily="34" charset="0"/>
              </a:rPr>
              <a:t>, ул</a:t>
            </a:r>
            <a:r>
              <a:rPr lang="ru-RU" altLang="ru-RU" sz="1600" b="1" smtClean="0">
                <a:solidFill>
                  <a:schemeClr val="tx1"/>
                </a:solidFill>
                <a:latin typeface="Arial" panose="020b0604020202020204" pitchFamily="34" charset="0"/>
                <a:cs typeface="Arial" panose="020b0604020202020204" pitchFamily="34" charset="0"/>
              </a:rPr>
              <a:t>. Алексеева, 51 </a:t>
            </a:r>
            <a:endParaRPr lang="ru-RU" altLang="ru-RU" sz="1600" b="1">
              <a:solidFill>
                <a:schemeClr val="tx1"/>
              </a:solidFill>
              <a:latin typeface="Arial" panose="020b0604020202020204" pitchFamily="34" charset="0"/>
              <a:cs typeface="Arial" panose="020b0604020202020204" pitchFamily="34" charset="0"/>
            </a:endParaRPr>
          </a:p>
        </p:txBody>
      </p:sp>
      <p:grpSp>
        <p:nvGrpSpPr>
          <p:cNvPr id="11" name="object 9">
            <a:extLst>
              <a:ext uri="{FF2B5EF4-FFF2-40B4-BE49-F238E27FC236}">
                <a16:creationId xmlns="" xmlns:a16="http://schemas.microsoft.com/office/drawing/2014/main" id="{A7D3BF01-3229-440A-AD03-6ED946905396}"/>
              </a:ext>
            </a:extLst>
          </p:cNvPr>
          <p:cNvGrpSpPr/>
          <p:nvPr/>
        </p:nvGrpSpPr>
        <p:grpSpPr>
          <a:xfrm>
            <a:off x="0" y="1"/>
            <a:ext cx="703580" cy="1068712"/>
            <a:chOff x="0" y="1"/>
            <a:chExt cx="703580" cy="1068712"/>
          </a:xfrm>
          <a:solidFill>
            <a:srgbClr val="70AD47">
              <a:lumMod val="75000"/>
            </a:srgbClr>
          </a:solidFill>
        </p:grpSpPr>
        <p:sp>
          <p:nvSpPr>
            <p:cNvPr id="14" name="object 10">
              <a:extLst>
                <a:ext uri="{FF2B5EF4-FFF2-40B4-BE49-F238E27FC236}">
                  <a16:creationId xmlns="" xmlns:a16="http://schemas.microsoft.com/office/drawing/2014/main" id="{20F6A6C8-27BA-412E-A5B5-13D72628E7A1}"/>
                </a:ext>
              </a:extLst>
            </p:cNvPr>
            <p:cNvSpPr/>
            <p:nvPr/>
          </p:nvSpPr>
          <p:spPr bwMode="auto">
            <a:xfrm>
              <a:off x="0" y="1"/>
              <a:ext cx="703580" cy="1068712"/>
            </a:xfrm>
            <a:custGeom>
              <a:rect l="l" t="t" r="r" b="b"/>
              <a:pathLst>
                <a:path w="703580" h="1068705" extrusionOk="0">
                  <a:moveTo>
                    <a:pt x="14657" y="0"/>
                  </a:moveTo>
                  <a:lnTo>
                    <a:pt x="0" y="0"/>
                  </a:lnTo>
                  <a:lnTo>
                    <a:pt x="0" y="1068203"/>
                  </a:lnTo>
                  <a:lnTo>
                    <a:pt x="703440" y="528485"/>
                  </a:lnTo>
                  <a:lnTo>
                    <a:pt x="14657" y="0"/>
                  </a:lnTo>
                  <a:close/>
                </a:path>
              </a:pathLst>
            </a:custGeom>
            <a:grpFill/>
            <a:ln>
              <a:noFill/>
            </a:ln>
          </p:spPr>
          <p:txBody>
            <a:bodyPr wrap="square" lIns="0" tIns="0" rIns="0" bIns="0" rtlCol="0"/>
            <a:lstStyle/>
            <a:p>
              <a:pPr marL="0" marR="0" lvl="0" indent="0" algn="ctr" defTabSz="914400" eaLnBrk="1" fontAlgn="auto" latinLnBrk="0" hangingPunct="1">
                <a:lnSpc>
                  <a:spcPct val="100000"/>
                </a:lnSpc>
                <a:spcBef>
                  <a:spcPct val="0"/>
                </a:spcBef>
                <a:spcAft>
                  <a:spcPct val="0"/>
                </a:spcAft>
                <a:buClrTx/>
                <a:buSzTx/>
                <a:buFontTx/>
                <a:buNone/>
                <a:defRPr/>
              </a:pPr>
              <a:endParaRPr kumimoji="0" lang="ru-RU" sz="1800" b="0" i="0" u="none" strike="noStrike" kern="0" cap="none" spc="0" normalizeH="0" baseline="0" noProof="0">
                <a:ln>
                  <a:noFill/>
                </a:ln>
                <a:solidFill>
                  <a:prstClr val="black"/>
                </a:solidFill>
                <a:effectLst/>
                <a:uLnTx/>
                <a:uFillTx/>
                <a:latin typeface="Arial"/>
                <a:cs typeface="Arial"/>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a:cs typeface="Arial"/>
              </a:endParaRPr>
            </a:p>
          </p:txBody>
        </p:sp>
        <p:sp>
          <p:nvSpPr>
            <p:cNvPr id="15" name="object 11">
              <a:extLst>
                <a:ext uri="{FF2B5EF4-FFF2-40B4-BE49-F238E27FC236}">
                  <a16:creationId xmlns="" xmlns:a16="http://schemas.microsoft.com/office/drawing/2014/main" id="{88D2BDB9-5D21-4CDB-B8EA-04E13714C4A8}"/>
                </a:ext>
              </a:extLst>
            </p:cNvPr>
            <p:cNvSpPr/>
            <p:nvPr/>
          </p:nvSpPr>
          <p:spPr bwMode="auto">
            <a:xfrm>
              <a:off x="0" y="7"/>
              <a:ext cx="703580" cy="1068705"/>
            </a:xfrm>
            <a:custGeom>
              <a:rect l="l" t="t" r="r" b="b"/>
              <a:pathLst>
                <a:path w="703580" h="1068705" extrusionOk="0">
                  <a:moveTo>
                    <a:pt x="703440" y="528485"/>
                  </a:moveTo>
                  <a:lnTo>
                    <a:pt x="0" y="1068203"/>
                  </a:lnTo>
                </a:path>
                <a:path w="703580" h="1068705" extrusionOk="0">
                  <a:moveTo>
                    <a:pt x="14657" y="0"/>
                  </a:moveTo>
                  <a:lnTo>
                    <a:pt x="703440" y="528485"/>
                  </a:lnTo>
                </a:path>
              </a:pathLst>
            </a:custGeom>
            <a:grpFill/>
            <a:ln w="9359">
              <a:noFill/>
            </a:ln>
          </p:spPr>
          <p:txBody>
            <a:bodyPr wrap="square" lIns="0" tIns="0" rIns="0" bIns="0" rtlCol="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7600" y="990600"/>
            <a:ext cx="44958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Таблица 8"/>
          <p:cNvGraphicFramePr>
            <a:graphicFrameLocks noGrp="1"/>
          </p:cNvGraphicFramePr>
          <p:nvPr>
            <p:extLst>
              <p:ext uri="{D42A27DB-BD31-4B8C-83A1-F6EECF244321}">
                <p14:modId xmlns:p14="http://schemas.microsoft.com/office/powerpoint/2010/main" val="3379102961"/>
              </p:ext>
            </p:extLst>
          </p:nvPr>
        </p:nvGraphicFramePr>
        <p:xfrm>
          <a:off x="703580" y="990597"/>
          <a:ext cx="6459220" cy="5570444"/>
        </p:xfrm>
        <a:graphic>
          <a:graphicData uri="http://schemas.openxmlformats.org/drawingml/2006/table">
            <a:tbl>
              <a:tblPr>
                <a:tableStyleId>{0505E3EF-67EA-436B-97B2-0124C06EBD24}</a:tableStyleId>
              </a:tblPr>
              <a:tblGrid>
                <a:gridCol w="2211842">
                  <a:extLst>
                    <a:ext uri="{9D8B030D-6E8A-4147-A177-3AD203B41FA5}">
                      <a16:colId xmlns:a16="http://schemas.microsoft.com/office/drawing/2014/main" xmlns="" val="20000"/>
                    </a:ext>
                  </a:extLst>
                </a:gridCol>
                <a:gridCol w="4247378">
                  <a:extLst>
                    <a:ext uri="{9D8B030D-6E8A-4147-A177-3AD203B41FA5}">
                      <a16:colId xmlns:a16="http://schemas.microsoft.com/office/drawing/2014/main" xmlns="" val="20001"/>
                    </a:ext>
                  </a:extLst>
                </a:gridCol>
              </a:tblGrid>
              <a:tr h="24257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5 000 </a:t>
                      </a:r>
                      <a:r>
                        <a:rPr lang="ru-RU" sz="1000">
                          <a:effectLst/>
                        </a:rPr>
                        <a:t>кв. </a:t>
                      </a:r>
                      <a:r>
                        <a:rPr lang="ru-RU" sz="1000" smtClean="0">
                          <a:effectLst/>
                        </a:rPr>
                        <a:t>м.</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0"/>
                  </a:ext>
                </a:extLst>
              </a:tr>
              <a:tr h="37548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effectLst/>
                        </a:rPr>
                        <a:t>45:05:020106 </a:t>
                      </a:r>
                      <a:endParaRPr lang="ru-RU" sz="1000" b="0" smtClean="0">
                        <a:solidFill>
                          <a:schemeClr val="tx1"/>
                        </a:solidFill>
                        <a:effectLst/>
                        <a:latin typeface="+mn-lt"/>
                      </a:endParaRPr>
                    </a:p>
                  </a:txBody>
                  <a:tcPr marL="8255" marR="8255" marT="8255" marB="0"/>
                </a:tc>
                <a:extLst>
                  <a:ext uri="{0D108BD9-81ED-4DB2-BD59-A6C34878D82A}">
                    <a16:rowId xmlns:a16="http://schemas.microsoft.com/office/drawing/2014/main" xmlns="" val="10001"/>
                  </a:ext>
                </a:extLst>
              </a:tr>
              <a:tr h="227164">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не 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24257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Земли населенных пунктов</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3"/>
                  </a:ext>
                </a:extLst>
              </a:tr>
              <a:tr h="120716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Вид разрешенного использования </a:t>
                      </a: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lvl="0" algn="ctr"/>
                      <a:r>
                        <a:rPr lang="ru-RU" sz="1000" kern="1200">
                          <a:effectLst/>
                        </a:rPr>
                        <a:t>Сельскохозяйственное использование;</a:t>
                      </a:r>
                    </a:p>
                    <a:p>
                      <a:pPr lvl="0" algn="ctr"/>
                      <a:r>
                        <a:rPr lang="ru-RU" sz="1000" kern="1200">
                          <a:effectLst/>
                        </a:rPr>
                        <a:t>общественное использование объектов капитального строительства;</a:t>
                      </a:r>
                    </a:p>
                    <a:p>
                      <a:pPr lvl="0" algn="ctr"/>
                      <a:r>
                        <a:rPr lang="ru-RU" sz="1000" kern="1200">
                          <a:effectLst/>
                        </a:rPr>
                        <a:t>предпринимательство;</a:t>
                      </a:r>
                    </a:p>
                    <a:p>
                      <a:pPr lvl="0" algn="ctr"/>
                      <a:r>
                        <a:rPr lang="ru-RU" sz="1000" kern="1200">
                          <a:effectLst/>
                        </a:rPr>
                        <a:t>отдых (рекреация);</a:t>
                      </a:r>
                    </a:p>
                    <a:p>
                      <a:pPr lvl="0" algn="ctr"/>
                      <a:r>
                        <a:rPr lang="ru-RU" sz="1000" kern="1200">
                          <a:effectLst/>
                        </a:rPr>
                        <a:t>недропользование;</a:t>
                      </a:r>
                    </a:p>
                    <a:p>
                      <a:pPr lvl="0" algn="ctr"/>
                      <a:r>
                        <a:rPr lang="ru-RU" sz="1000" kern="1200">
                          <a:effectLst/>
                        </a:rPr>
                        <a:t>пищевая </a:t>
                      </a:r>
                      <a:r>
                        <a:rPr lang="ru-RU" sz="1000" kern="1200" smtClean="0">
                          <a:effectLst/>
                        </a:rPr>
                        <a:t>промышленность.</a:t>
                      </a:r>
                      <a:r>
                        <a:rPr lang="ru-RU" sz="1000" kern="1200" baseline="0" smtClean="0">
                          <a:effectLst/>
                        </a:rPr>
                        <a:t> </a:t>
                      </a:r>
                      <a:endParaRPr lang="ru-RU" sz="1000" b="0" kern="1200">
                        <a:solidFill>
                          <a:schemeClr val="dk1"/>
                        </a:solidFill>
                        <a:effectLst/>
                        <a:latin typeface="+mn-lt"/>
                        <a:ea typeface="+mn-ea"/>
                        <a:cs typeface="+mn-cs"/>
                      </a:endParaRPr>
                    </a:p>
                  </a:txBody>
                  <a:tcPr marL="8255" marR="8255" marT="8255" marB="0"/>
                </a:tc>
                <a:extLst>
                  <a:ext uri="{0D108BD9-81ED-4DB2-BD59-A6C34878D82A}">
                    <a16:rowId xmlns:a16="http://schemas.microsoft.com/office/drawing/2014/main" xmlns="" val="10004"/>
                  </a:ext>
                </a:extLst>
              </a:tr>
              <a:tr h="39543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a:effectLst/>
                        </a:rPr>
                        <a:t> От действующей ЛЭП </a:t>
                      </a:r>
                      <a:r>
                        <a:rPr lang="ru-RU" sz="1000" smtClean="0">
                          <a:effectLst/>
                        </a:rPr>
                        <a:t>-10</a:t>
                      </a:r>
                      <a:r>
                        <a:rPr lang="ru-RU" sz="1000" baseline="0" smtClean="0">
                          <a:effectLst/>
                        </a:rPr>
                        <a:t> - 5</a:t>
                      </a:r>
                      <a:r>
                        <a:rPr lang="ru-RU" sz="1000" smtClean="0">
                          <a:effectLst/>
                        </a:rPr>
                        <a:t>0 метров</a:t>
                      </a:r>
                      <a:r>
                        <a:rPr kumimoji="0" lang="ru-RU" sz="1000" u="none" strike="noStrike" kern="1200" cap="none" spc="0" normalizeH="0" baseline="0" noProof="0" smtClean="0">
                          <a:ln>
                            <a:noFill/>
                          </a:ln>
                          <a:effectLst/>
                          <a:uLnTx/>
                          <a:uFillTx/>
                        </a:rPr>
                        <a:t>, (максимальная мощность -0,9 МВт)</a:t>
                      </a:r>
                      <a:endParaRPr kumimoji="0" lang="ru-RU" sz="1000" b="0" i="0" u="none" strike="noStrike" kern="1200" cap="none" spc="0" normalizeH="0" baseline="0" noProof="0" smtClean="0">
                        <a:ln>
                          <a:noFill/>
                        </a:ln>
                        <a:solidFill>
                          <a:schemeClr val="tx1"/>
                        </a:solidFill>
                        <a:effectLst/>
                        <a:uLnTx/>
                        <a:uFillTx/>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57484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Газоснабжение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Техническая возможность подключения имеется</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9"/>
                  </a:ext>
                </a:extLst>
              </a:tr>
              <a:tr h="550459">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Действующий водопровод </a:t>
                      </a:r>
                      <a:r>
                        <a:rPr lang="ru-RU" sz="1000" smtClean="0">
                          <a:effectLst/>
                        </a:rPr>
                        <a:t>расположен</a:t>
                      </a:r>
                      <a:r>
                        <a:rPr lang="ru-RU" sz="1000" baseline="0" smtClean="0">
                          <a:effectLst/>
                        </a:rPr>
                        <a:t> в </a:t>
                      </a:r>
                      <a:r>
                        <a:rPr lang="ru-RU" sz="1000" baseline="0">
                          <a:effectLst/>
                        </a:rPr>
                        <a:t>50 м.</a:t>
                      </a:r>
                      <a:r>
                        <a:rPr lang="ru-RU" sz="1000">
                          <a:effectLst/>
                        </a:rPr>
                        <a:t> от </a:t>
                      </a:r>
                      <a:r>
                        <a:rPr lang="ru-RU" sz="1000" smtClean="0">
                          <a:effectLst/>
                        </a:rPr>
                        <a:t>участка. Точную информацию о количестве и качестве подземных вод можно получить только по результатам геологоразведочных работ. </a:t>
                      </a:r>
                    </a:p>
                  </a:txBody>
                  <a:tcPr marL="8255" marR="8255" marT="8255" marB="0"/>
                </a:tc>
                <a:extLst>
                  <a:ext uri="{0D108BD9-81ED-4DB2-BD59-A6C34878D82A}">
                    <a16:rowId xmlns:a16="http://schemas.microsoft.com/office/drawing/2014/main" xmlns="" val="10011"/>
                  </a:ext>
                </a:extLst>
              </a:tr>
              <a:tr h="39543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Строительство локальной канализации с отводом нечистот в септик</a:t>
                      </a:r>
                      <a:endParaRPr lang="ru-RU" sz="1000" b="0">
                        <a:effectLst/>
                        <a:latin typeface="+mn-lt"/>
                      </a:endParaRPr>
                    </a:p>
                  </a:txBody>
                  <a:tcPr marL="8255" marR="8255" marT="8255" marB="0"/>
                </a:tc>
                <a:extLst>
                  <a:ext uri="{0D108BD9-81ED-4DB2-BD59-A6C34878D82A}">
                    <a16:rowId xmlns:a16="http://schemas.microsoft.com/office/drawing/2014/main" xmlns="" val="10012"/>
                  </a:ext>
                </a:extLst>
              </a:tr>
              <a:tr h="251416">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Асфальтированная и грунтовая дорога.</a:t>
                      </a:r>
                      <a:endParaRPr lang="ru-RU" sz="1000" b="0" smtClean="0">
                        <a:effectLst/>
                        <a:latin typeface="+mn-lt"/>
                      </a:endParaRPr>
                    </a:p>
                  </a:txBody>
                  <a:tcPr marL="8255" marR="8255" marT="8255" marB="0"/>
                </a:tc>
                <a:extLst>
                  <a:ext uri="{0D108BD9-81ED-4DB2-BD59-A6C34878D82A}">
                    <a16:rowId xmlns:a16="http://schemas.microsoft.com/office/drawing/2014/main" xmlns="" val="10013"/>
                  </a:ext>
                </a:extLst>
              </a:tr>
              <a:tr h="110790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p>
                  </a:txBody>
                  <a:tcPr marL="8255" marR="8255" marT="8255" marB="0"/>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67600" y="3886201"/>
            <a:ext cx="44958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48913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949569" y="152400"/>
            <a:ext cx="7315200" cy="90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chemeClr val="tx1"/>
                </a:solidFill>
                <a:latin typeface="Arial" panose="020b0604020202020204" pitchFamily="34" charset="0"/>
                <a:cs typeface="Arial" panose="020b0604020202020204" pitchFamily="34" charset="0"/>
              </a:rPr>
              <a:t>Земельный участок на  территории бывшей </a:t>
            </a:r>
            <a:r>
              <a:rPr lang="ru-RU" altLang="ru-RU" sz="1600" b="1" smtClean="0">
                <a:solidFill>
                  <a:schemeClr val="tx1"/>
                </a:solidFill>
                <a:latin typeface="Arial" panose="020b0604020202020204" pitchFamily="34" charset="0"/>
                <a:cs typeface="Arial" panose="020b0604020202020204" pitchFamily="34" charset="0"/>
              </a:rPr>
              <a:t>молочно-товарной </a:t>
            </a:r>
            <a:r>
              <a:rPr lang="ru-RU" altLang="ru-RU" sz="1600" b="1">
                <a:solidFill>
                  <a:schemeClr val="tx1"/>
                </a:solidFill>
                <a:latin typeface="Arial" panose="020b0604020202020204" pitchFamily="34" charset="0"/>
                <a:cs typeface="Arial" panose="020b0604020202020204" pitchFamily="34" charset="0"/>
              </a:rPr>
              <a:t>фермы СПК К-з «Заря» Курганская область, Звериноголовский </a:t>
            </a:r>
            <a:r>
              <a:rPr lang="ru-RU" altLang="ru-RU" sz="1600" b="1" smtClean="0">
                <a:solidFill>
                  <a:schemeClr val="tx1"/>
                </a:solidFill>
                <a:latin typeface="Arial" panose="020b0604020202020204" pitchFamily="34" charset="0"/>
                <a:cs typeface="Arial" panose="020b0604020202020204" pitchFamily="34" charset="0"/>
              </a:rPr>
              <a:t>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с. Прорывное</a:t>
            </a:r>
            <a:r>
              <a:rPr lang="ru-RU" altLang="ru-RU" sz="1600" b="1">
                <a:solidFill>
                  <a:schemeClr val="tx1"/>
                </a:solidFill>
                <a:latin typeface="Arial" panose="020b0604020202020204" pitchFamily="34" charset="0"/>
                <a:cs typeface="Arial" panose="020b0604020202020204" pitchFamily="34" charset="0"/>
              </a:rPr>
              <a:t>, северо-восточная часть села </a:t>
            </a:r>
          </a:p>
        </p:txBody>
      </p:sp>
      <p:grpSp>
        <p:nvGrpSpPr>
          <p:cNvPr id="11" name="object 9">
            <a:extLst>
              <a:ext uri="{FF2B5EF4-FFF2-40B4-BE49-F238E27FC236}">
                <a16:creationId xmlns="" xmlns:a16="http://schemas.microsoft.com/office/drawing/2014/main" id="{A7D3BF01-3229-440A-AD03-6ED946905396}"/>
              </a:ext>
            </a:extLst>
          </p:cNvPr>
          <p:cNvGrpSpPr/>
          <p:nvPr/>
        </p:nvGrpSpPr>
        <p:grpSpPr>
          <a:xfrm>
            <a:off x="0" y="1"/>
            <a:ext cx="703580" cy="1068712"/>
            <a:chOff x="0" y="1"/>
            <a:chExt cx="703580" cy="1068712"/>
          </a:xfrm>
          <a:solidFill>
            <a:srgbClr val="70AD47">
              <a:lumMod val="75000"/>
            </a:srgbClr>
          </a:solidFill>
        </p:grpSpPr>
        <p:sp>
          <p:nvSpPr>
            <p:cNvPr id="14" name="object 10">
              <a:extLst>
                <a:ext uri="{FF2B5EF4-FFF2-40B4-BE49-F238E27FC236}">
                  <a16:creationId xmlns="" xmlns:a16="http://schemas.microsoft.com/office/drawing/2014/main" id="{20F6A6C8-27BA-412E-A5B5-13D72628E7A1}"/>
                </a:ext>
              </a:extLst>
            </p:cNvPr>
            <p:cNvSpPr/>
            <p:nvPr/>
          </p:nvSpPr>
          <p:spPr bwMode="auto">
            <a:xfrm>
              <a:off x="0" y="1"/>
              <a:ext cx="703580" cy="1068712"/>
            </a:xfrm>
            <a:custGeom>
              <a:rect l="l" t="t" r="r" b="b"/>
              <a:pathLst>
                <a:path w="703580" h="1068705" extrusionOk="0">
                  <a:moveTo>
                    <a:pt x="14657" y="0"/>
                  </a:moveTo>
                  <a:lnTo>
                    <a:pt x="0" y="0"/>
                  </a:lnTo>
                  <a:lnTo>
                    <a:pt x="0" y="1068203"/>
                  </a:lnTo>
                  <a:lnTo>
                    <a:pt x="703440" y="528485"/>
                  </a:lnTo>
                  <a:lnTo>
                    <a:pt x="14657" y="0"/>
                  </a:lnTo>
                  <a:close/>
                </a:path>
              </a:pathLst>
            </a:custGeom>
            <a:grpFill/>
            <a:ln>
              <a:noFill/>
            </a:ln>
          </p:spPr>
          <p:txBody>
            <a:bodyPr wrap="square" lIns="0" tIns="0" rIns="0" bIns="0" rtlCol="0"/>
            <a:lstStyle/>
            <a:p>
              <a:pPr marL="0" marR="0" lvl="0" indent="0" algn="ctr" defTabSz="914400" eaLnBrk="1" fontAlgn="auto" latinLnBrk="0" hangingPunct="1">
                <a:lnSpc>
                  <a:spcPct val="100000"/>
                </a:lnSpc>
                <a:spcBef>
                  <a:spcPct val="0"/>
                </a:spcBef>
                <a:spcAft>
                  <a:spcPct val="0"/>
                </a:spcAft>
                <a:buClrTx/>
                <a:buSzTx/>
                <a:buFontTx/>
                <a:buNone/>
                <a:defRPr/>
              </a:pPr>
              <a:endParaRPr kumimoji="0" lang="ru-RU" sz="1800" b="0" i="0" u="none" strike="noStrike" kern="0" cap="none" spc="0" normalizeH="0" baseline="0" noProof="0">
                <a:ln>
                  <a:noFill/>
                </a:ln>
                <a:solidFill>
                  <a:prstClr val="black"/>
                </a:solidFill>
                <a:effectLst/>
                <a:uLnTx/>
                <a:uFillTx/>
                <a:latin typeface="Arial"/>
                <a:cs typeface="Arial"/>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a:cs typeface="Arial"/>
              </a:endParaRPr>
            </a:p>
          </p:txBody>
        </p:sp>
        <p:sp>
          <p:nvSpPr>
            <p:cNvPr id="15" name="object 11">
              <a:extLst>
                <a:ext uri="{FF2B5EF4-FFF2-40B4-BE49-F238E27FC236}">
                  <a16:creationId xmlns="" xmlns:a16="http://schemas.microsoft.com/office/drawing/2014/main" id="{88D2BDB9-5D21-4CDB-B8EA-04E13714C4A8}"/>
                </a:ext>
              </a:extLst>
            </p:cNvPr>
            <p:cNvSpPr/>
            <p:nvPr/>
          </p:nvSpPr>
          <p:spPr bwMode="auto">
            <a:xfrm>
              <a:off x="0" y="7"/>
              <a:ext cx="703580" cy="1068705"/>
            </a:xfrm>
            <a:custGeom>
              <a:rect l="l" t="t" r="r" b="b"/>
              <a:pathLst>
                <a:path w="703580" h="1068705" extrusionOk="0">
                  <a:moveTo>
                    <a:pt x="703440" y="528485"/>
                  </a:moveTo>
                  <a:lnTo>
                    <a:pt x="0" y="1068203"/>
                  </a:lnTo>
                </a:path>
                <a:path w="703580" h="1068705" extrusionOk="0">
                  <a:moveTo>
                    <a:pt x="14657" y="0"/>
                  </a:moveTo>
                  <a:lnTo>
                    <a:pt x="703440" y="528485"/>
                  </a:lnTo>
                </a:path>
              </a:pathLst>
            </a:custGeom>
            <a:grpFill/>
            <a:ln w="9359">
              <a:noFill/>
            </a:ln>
          </p:spPr>
          <p:txBody>
            <a:bodyPr wrap="square" lIns="0" tIns="0" rIns="0" bIns="0" rtlCol="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cs typeface="Arial"/>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5200" y="914400"/>
            <a:ext cx="46482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Таблица 9"/>
          <p:cNvGraphicFramePr>
            <a:graphicFrameLocks noGrp="1"/>
          </p:cNvGraphicFramePr>
          <p:nvPr>
            <p:extLst>
              <p:ext uri="{D42A27DB-BD31-4B8C-83A1-F6EECF244321}">
                <p14:modId xmlns:p14="http://schemas.microsoft.com/office/powerpoint/2010/main" val="4177276393"/>
              </p:ext>
            </p:extLst>
          </p:nvPr>
        </p:nvGraphicFramePr>
        <p:xfrm>
          <a:off x="703580" y="1201514"/>
          <a:ext cx="6318623" cy="5351685"/>
        </p:xfrm>
        <a:graphic>
          <a:graphicData uri="http://schemas.openxmlformats.org/drawingml/2006/table">
            <a:tbl>
              <a:tblPr>
                <a:tableStyleId>{0505E3EF-67EA-436B-97B2-0124C06EBD24}</a:tableStyleId>
              </a:tblPr>
              <a:tblGrid>
                <a:gridCol w="2163697">
                  <a:extLst>
                    <a:ext uri="{9D8B030D-6E8A-4147-A177-3AD203B41FA5}">
                      <a16:colId xmlns:a16="http://schemas.microsoft.com/office/drawing/2014/main" xmlns="" val="20000"/>
                    </a:ext>
                  </a:extLst>
                </a:gridCol>
                <a:gridCol w="4154926">
                  <a:extLst>
                    <a:ext uri="{9D8B030D-6E8A-4147-A177-3AD203B41FA5}">
                      <a16:colId xmlns:a16="http://schemas.microsoft.com/office/drawing/2014/main" xmlns="" val="20001"/>
                    </a:ext>
                  </a:extLst>
                </a:gridCol>
              </a:tblGrid>
              <a:tr h="30565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49 000</a:t>
                      </a:r>
                      <a:r>
                        <a:rPr lang="ru-RU" sz="1000" baseline="0" smtClean="0">
                          <a:effectLst/>
                        </a:rPr>
                        <a:t>  кв. м.</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0"/>
                  </a:ext>
                </a:extLst>
              </a:tr>
              <a:tr h="49827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 </a:t>
                      </a:r>
                      <a:r>
                        <a:rPr lang="ru-RU" sz="1000" smtClean="0">
                          <a:effectLst/>
                        </a:rPr>
                        <a:t>45:05:011101 (</a:t>
                      </a:r>
                      <a:r>
                        <a:rPr lang="ru-RU" sz="1000" baseline="0" smtClean="0">
                          <a:effectLst/>
                        </a:rPr>
                        <a:t>100 м. на северо - восток от с.Прорывное )</a:t>
                      </a:r>
                      <a:endParaRPr lang="ru-RU" sz="1000" b="0" smtClean="0">
                        <a:solidFill>
                          <a:schemeClr val="tx1"/>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1"/>
                  </a:ext>
                </a:extLst>
              </a:tr>
              <a:tr h="34323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не 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30565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Земли населенных пунктов</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3"/>
                  </a:ext>
                </a:extLst>
              </a:tr>
              <a:tr h="50941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Вид разрешенного использования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Сельскохозяйственное использование</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4"/>
                  </a:ext>
                </a:extLst>
              </a:tr>
              <a:tr h="335439">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 </a:t>
                      </a:r>
                      <a:r>
                        <a:rPr lang="ru-RU" sz="1000" smtClean="0">
                          <a:effectLst/>
                        </a:rPr>
                        <a:t>От действующей ЛЭП -0,4 </a:t>
                      </a:r>
                      <a:r>
                        <a:rPr lang="ru-RU" sz="1000" baseline="0" smtClean="0">
                          <a:effectLst/>
                        </a:rPr>
                        <a:t> -1</a:t>
                      </a:r>
                      <a:r>
                        <a:rPr lang="ru-RU" sz="1000" smtClean="0">
                          <a:effectLst/>
                        </a:rPr>
                        <a:t>00 метров,</a:t>
                      </a:r>
                      <a:r>
                        <a:rPr lang="ru-RU" sz="1000" baseline="0" smtClean="0">
                          <a:effectLst/>
                        </a:rPr>
                        <a:t> (максимальная мощность -1 МВт)</a:t>
                      </a:r>
                      <a:endParaRPr lang="ru-RU" sz="1000" b="0" smtClean="0">
                        <a:solidFill>
                          <a:srgbClr val="FF0000"/>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474894">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Газоснабжение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solidFill>
                            <a:schemeClr val="tx1"/>
                          </a:solidFill>
                          <a:effectLst/>
                        </a:rPr>
                        <a:t> </a:t>
                      </a:r>
                      <a:r>
                        <a:rPr lang="ru-RU" sz="1000" smtClean="0">
                          <a:solidFill>
                            <a:schemeClr val="tx1"/>
                          </a:solidFill>
                          <a:effectLst/>
                        </a:rPr>
                        <a:t>Направлены</a:t>
                      </a:r>
                      <a:r>
                        <a:rPr lang="ru-RU" sz="1000" baseline="0" smtClean="0">
                          <a:solidFill>
                            <a:schemeClr val="tx1"/>
                          </a:solidFill>
                          <a:effectLst/>
                        </a:rPr>
                        <a:t> предложения о включении  с.Прорывное  в региональную программу газификации  Курганской области на 2021-2030 гг</a:t>
                      </a:r>
                      <a:endParaRPr lang="ru-RU" sz="1000" b="0" smtClean="0">
                        <a:solidFill>
                          <a:schemeClr val="tx1"/>
                        </a:solidFill>
                        <a:effectLst/>
                        <a:latin typeface="+mn-lt"/>
                      </a:endParaRPr>
                    </a:p>
                  </a:txBody>
                  <a:tcPr marL="8255" marR="8255" marT="8255" marB="0"/>
                </a:tc>
                <a:extLst>
                  <a:ext uri="{0D108BD9-81ED-4DB2-BD59-A6C34878D82A}">
                    <a16:rowId xmlns:a16="http://schemas.microsoft.com/office/drawing/2014/main" xmlns="" val="10009"/>
                  </a:ext>
                </a:extLst>
              </a:tr>
              <a:tr h="65822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Возможность организации автономной артезианской скважины. Точную информацию о количестве и качестве подземных вод можно получить только по результатам геологоразведочных работ. </a:t>
                      </a:r>
                    </a:p>
                  </a:txBody>
                  <a:tcPr marL="8255" marR="8255" marT="8255" marB="0"/>
                </a:tc>
                <a:extLst>
                  <a:ext uri="{0D108BD9-81ED-4DB2-BD59-A6C34878D82A}">
                    <a16:rowId xmlns:a16="http://schemas.microsoft.com/office/drawing/2014/main" xmlns="" val="10011"/>
                  </a:ext>
                </a:extLst>
              </a:tr>
              <a:tr h="49827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Строительство локальной канализации с отводом нечистот в септик</a:t>
                      </a:r>
                      <a:endParaRPr lang="ru-RU" sz="1000" b="0">
                        <a:effectLst/>
                        <a:latin typeface="+mn-lt"/>
                      </a:endParaRPr>
                    </a:p>
                  </a:txBody>
                  <a:tcPr marL="8255" marR="8255" marT="8255" marB="0"/>
                </a:tc>
                <a:extLst>
                  <a:ext uri="{0D108BD9-81ED-4DB2-BD59-A6C34878D82A}">
                    <a16:rowId xmlns:a16="http://schemas.microsoft.com/office/drawing/2014/main" xmlns="" val="10012"/>
                  </a:ext>
                </a:extLst>
              </a:tr>
              <a:tr h="31679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Грунтовое покрытие</a:t>
                      </a:r>
                    </a:p>
                  </a:txBody>
                  <a:tcPr marL="8255" marR="8255" marT="8255" marB="0"/>
                </a:tc>
                <a:extLst>
                  <a:ext uri="{0D108BD9-81ED-4DB2-BD59-A6C34878D82A}">
                    <a16:rowId xmlns:a16="http://schemas.microsoft.com/office/drawing/2014/main" xmlns="" val="10013"/>
                  </a:ext>
                </a:extLst>
              </a:tr>
              <a:tr h="1105843">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p>
                  </a:txBody>
                  <a:tcPr marL="8255" marR="8255" marT="8255" marB="0"/>
                </a:tc>
              </a:tr>
            </a:tbl>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15200" y="3810000"/>
            <a:ext cx="4648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19441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3" name="Table 1"/>
          <p:cNvGraphicFramePr>
            <a:graphicFrameLocks noGrp="1"/>
          </p:cNvGraphicFramePr>
          <p:nvPr>
            <p:extLst>
              <p:ext uri="{D42A27DB-BD31-4B8C-83A1-F6EECF244321}">
                <p14:modId xmlns:p14="http://schemas.microsoft.com/office/powerpoint/2010/main" val="3380848231"/>
              </p:ext>
            </p:extLst>
          </p:nvPr>
        </p:nvGraphicFramePr>
        <p:xfrm>
          <a:off x="304800" y="1100754"/>
          <a:ext cx="11506335" cy="5517032"/>
        </p:xfrm>
        <a:graphic>
          <a:graphicData uri="http://schemas.openxmlformats.org/drawingml/2006/table">
            <a:tbl>
              <a:tblPr>
                <a:tableStyleId>{BC89EF96-8CEA-46FF-86C4-4CE0E7609802}</a:tableStyleId>
              </a:tblPr>
              <a:tblGrid>
                <a:gridCol w="2775899">
                  <a:extLst>
                    <a:ext uri="{9D8B030D-6E8A-4147-A177-3AD203B41FA5}">
                      <a16:colId xmlns:a16="http://schemas.microsoft.com/office/drawing/2014/main" xmlns="" val="20000"/>
                    </a:ext>
                  </a:extLst>
                </a:gridCol>
                <a:gridCol w="8730436">
                  <a:extLst>
                    <a:ext uri="{9D8B030D-6E8A-4147-A177-3AD203B41FA5}">
                      <a16:colId xmlns:a16="http://schemas.microsoft.com/office/drawing/2014/main" xmlns="" val="20001"/>
                    </a:ext>
                  </a:extLst>
                </a:gridCol>
              </a:tblGrid>
              <a:tr h="444203">
                <a:tc>
                  <a:txBody>
                    <a:bodyPr vert="horz" wrap="square"/>
                    <a:lstStyle/>
                    <a:p>
                      <a:pPr algn="ctr"/>
                      <a:r>
                        <a:rPr lang="ru-RU" sz="1600" b="1" strike="noStrike" spc="-1">
                          <a:solidFill>
                            <a:srgbClr val="253F6D"/>
                          </a:solidFill>
                          <a:latin typeface="Arial" panose="020b0604020202020204" pitchFamily="34" charset="0"/>
                          <a:cs typeface="Arial" panose="020b0604020202020204" pitchFamily="34" charset="0"/>
                        </a:rPr>
                        <a:t>Наименование</a:t>
                      </a:r>
                      <a:endParaRPr lang="en-US" sz="1600" b="1" strike="noStrike" spc="-1">
                        <a:solidFill>
                          <a:srgbClr val="253F6D"/>
                        </a:solidFill>
                        <a:latin typeface="Arial" panose="020b0604020202020204" pitchFamily="34" charset="0"/>
                        <a:cs typeface="Arial" panose="020b0604020202020204" pitchFamily="34" charset="0"/>
                      </a:endParaRPr>
                    </a:p>
                  </a:txBody>
                  <a:tcPr/>
                </a:tc>
                <a:tc>
                  <a:txBody>
                    <a:bodyPr vert="horz" wrap="square"/>
                    <a:lstStyle/>
                    <a:p>
                      <a:pPr algn="ctr"/>
                      <a:r>
                        <a:rPr lang="ru-RU" sz="1600" b="1" strike="noStrike" spc="-1">
                          <a:solidFill>
                            <a:srgbClr val="253F6D"/>
                          </a:solidFill>
                          <a:latin typeface="Arial" panose="020b0604020202020204" pitchFamily="34" charset="0"/>
                          <a:cs typeface="Arial" panose="020b0604020202020204" pitchFamily="34" charset="0"/>
                        </a:rPr>
                        <a:t>Звериноголовский муниципальный округ</a:t>
                      </a:r>
                      <a:endParaRPr lang="en-US" sz="1600" b="1" strike="noStrike" spc="-1">
                        <a:solidFill>
                          <a:srgbClr val="253F6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79840">
                <a:tc>
                  <a:txBody>
                    <a:bodyPr vert="horz" wrap="square"/>
                    <a:lstStyle/>
                    <a:p>
                      <a:pPr algn="ctr"/>
                      <a:r>
                        <a:rPr lang="ru-RU" sz="1600" b="1" strike="noStrike" spc="-1">
                          <a:solidFill>
                            <a:srgbClr val="253F6D"/>
                          </a:solidFill>
                          <a:latin typeface="Arial" panose="020b0604020202020204" pitchFamily="34" charset="0"/>
                          <a:cs typeface="Arial" panose="020b0604020202020204" pitchFamily="34" charset="0"/>
                        </a:rPr>
                        <a:t>Площадь</a:t>
                      </a:r>
                      <a:endParaRPr lang="en-US" sz="1600" b="1" strike="noStrike" spc="-1">
                        <a:solidFill>
                          <a:srgbClr val="253F6D"/>
                        </a:solidFill>
                        <a:latin typeface="Arial" panose="020b0604020202020204" pitchFamily="34" charset="0"/>
                        <a:cs typeface="Arial" panose="020b0604020202020204" pitchFamily="34" charset="0"/>
                      </a:endParaRPr>
                    </a:p>
                  </a:txBody>
                  <a:tcPr/>
                </a:tc>
                <a:tc>
                  <a:txBody>
                    <a:bodyPr vert="horz" wrap="square"/>
                    <a:lstStyle/>
                    <a:p>
                      <a:pPr algn="ctr"/>
                      <a:r>
                        <a:rPr lang="ru-RU" sz="1600" b="1" strike="noStrike" spc="-1">
                          <a:solidFill>
                            <a:srgbClr val="253F6D"/>
                          </a:solidFill>
                          <a:latin typeface="Arial" panose="020b0604020202020204" pitchFamily="34" charset="0"/>
                          <a:cs typeface="Arial" panose="020b0604020202020204" pitchFamily="34" charset="0"/>
                        </a:rPr>
                        <a:t>1,4 тыс. км²</a:t>
                      </a:r>
                      <a:endParaRPr lang="en-US" sz="1600" b="1" strike="noStrike" spc="-1">
                        <a:solidFill>
                          <a:srgbClr val="253F6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479840">
                <a:tc>
                  <a:txBody>
                    <a:bodyPr vert="horz" wrap="square"/>
                    <a:lstStyle/>
                    <a:p>
                      <a:pPr algn="ctr"/>
                      <a:r>
                        <a:rPr lang="ru-RU" sz="1600" b="1" strike="noStrike" spc="-1">
                          <a:solidFill>
                            <a:srgbClr val="253F6D"/>
                          </a:solidFill>
                          <a:latin typeface="Arial" panose="020b0604020202020204" pitchFamily="34" charset="0"/>
                          <a:cs typeface="Arial" panose="020b0604020202020204" pitchFamily="34" charset="0"/>
                        </a:rPr>
                        <a:t>Численность населения</a:t>
                      </a:r>
                      <a:endParaRPr lang="en-US" sz="1600" b="1" strike="noStrike" spc="-1">
                        <a:solidFill>
                          <a:srgbClr val="253F6D"/>
                        </a:solidFill>
                        <a:latin typeface="Arial" panose="020b0604020202020204" pitchFamily="34" charset="0"/>
                        <a:cs typeface="Arial" panose="020b0604020202020204" pitchFamily="34" charset="0"/>
                      </a:endParaRPr>
                    </a:p>
                  </a:txBody>
                  <a:tcPr/>
                </a:tc>
                <a:tc>
                  <a:txBody>
                    <a:bodyPr vert="horz" wrap="square"/>
                    <a:lstStyle/>
                    <a:p>
                      <a:pPr algn="ctr">
                        <a:lnSpc>
                          <a:spcPct val="100000"/>
                        </a:lnSpc>
                      </a:pPr>
                      <a:r>
                        <a:rPr lang="ru-RU" sz="1600" b="1" strike="noStrike" spc="-1" smtClean="0">
                          <a:solidFill>
                            <a:srgbClr val="253F6D"/>
                          </a:solidFill>
                          <a:latin typeface="Arial" panose="020b0604020202020204" pitchFamily="34" charset="0"/>
                          <a:cs typeface="Arial" panose="020b0604020202020204" pitchFamily="34" charset="0"/>
                        </a:rPr>
                        <a:t>6,6 </a:t>
                      </a:r>
                      <a:r>
                        <a:rPr lang="ru-RU" sz="1600" b="1" strike="noStrike" spc="-1">
                          <a:solidFill>
                            <a:srgbClr val="253F6D"/>
                          </a:solidFill>
                          <a:latin typeface="Arial" panose="020b0604020202020204" pitchFamily="34" charset="0"/>
                          <a:cs typeface="Arial" panose="020b0604020202020204" pitchFamily="34" charset="0"/>
                        </a:rPr>
                        <a:t>тыс. чел.</a:t>
                      </a:r>
                      <a:endParaRPr lang="en-US" sz="1600" b="1" strike="noStrike" spc="-1">
                        <a:solidFill>
                          <a:srgbClr val="253F6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119626">
                <a:tc>
                  <a:txBody>
                    <a:bodyPr vert="horz" wrap="square"/>
                    <a:lstStyle/>
                    <a:p>
                      <a:pPr algn="ctr"/>
                      <a:endParaRPr lang="ru-RU" sz="1600" b="1" strike="noStrike" spc="-1" smtClean="0">
                        <a:solidFill>
                          <a:srgbClr val="253F6D"/>
                        </a:solidFill>
                        <a:latin typeface="Arial" panose="020b0604020202020204" pitchFamily="34" charset="0"/>
                        <a:cs typeface="Arial" panose="020b0604020202020204" pitchFamily="34" charset="0"/>
                      </a:endParaRPr>
                    </a:p>
                    <a:p>
                      <a:pPr algn="ctr"/>
                      <a:r>
                        <a:rPr lang="ru-RU" sz="1600" b="1" strike="noStrike" spc="-1" smtClean="0">
                          <a:solidFill>
                            <a:srgbClr val="253F6D"/>
                          </a:solidFill>
                          <a:latin typeface="Arial" panose="020b0604020202020204" pitchFamily="34" charset="0"/>
                          <a:cs typeface="Arial" panose="020b0604020202020204" pitchFamily="34" charset="0"/>
                        </a:rPr>
                        <a:t>Расстояние </a:t>
                      </a:r>
                      <a:r>
                        <a:rPr lang="ru-RU" sz="1600" b="1" strike="noStrike" spc="-1">
                          <a:solidFill>
                            <a:srgbClr val="253F6D"/>
                          </a:solidFill>
                          <a:latin typeface="Arial" panose="020b0604020202020204" pitchFamily="34" charset="0"/>
                          <a:cs typeface="Arial" panose="020b0604020202020204" pitchFamily="34" charset="0"/>
                        </a:rPr>
                        <a:t>до ж/д</a:t>
                      </a:r>
                      <a:endParaRPr lang="en-US" sz="1600" b="1" strike="noStrike" spc="-1">
                        <a:solidFill>
                          <a:srgbClr val="253F6D"/>
                        </a:solidFill>
                        <a:latin typeface="Arial" panose="020b0604020202020204" pitchFamily="34" charset="0"/>
                        <a:cs typeface="Arial" panose="020b0604020202020204" pitchFamily="34" charset="0"/>
                      </a:endParaRPr>
                    </a:p>
                  </a:txBody>
                  <a:tcPr/>
                </a:tc>
                <a:tc>
                  <a:txBody>
                    <a:bodyPr vert="horz" wrap="square"/>
                    <a:lstStyle/>
                    <a:p>
                      <a:pPr algn="ctr"/>
                      <a:endParaRPr lang="ru-RU" sz="1600" b="1" strike="noStrike" spc="-1" smtClean="0">
                        <a:solidFill>
                          <a:srgbClr val="253F6D"/>
                        </a:solidFill>
                        <a:latin typeface="Arial" panose="020b0604020202020204" pitchFamily="34" charset="0"/>
                        <a:cs typeface="Arial" panose="020b0604020202020204" pitchFamily="34" charset="0"/>
                      </a:endParaRPr>
                    </a:p>
                    <a:p>
                      <a:pPr algn="ctr"/>
                      <a:r>
                        <a:rPr lang="ru-RU" sz="1600" b="1" strike="noStrike" spc="-1" smtClean="0">
                          <a:solidFill>
                            <a:srgbClr val="253F6D"/>
                          </a:solidFill>
                          <a:latin typeface="Arial" panose="020b0604020202020204" pitchFamily="34" charset="0"/>
                          <a:cs typeface="Arial" panose="020b0604020202020204" pitchFamily="34" charset="0"/>
                        </a:rPr>
                        <a:t>В </a:t>
                      </a:r>
                      <a:r>
                        <a:rPr lang="ru-RU" sz="1600" b="1" strike="noStrike" spc="-1">
                          <a:solidFill>
                            <a:srgbClr val="253F6D"/>
                          </a:solidFill>
                          <a:latin typeface="Arial" panose="020b0604020202020204" pitchFamily="34" charset="0"/>
                          <a:cs typeface="Arial" panose="020b0604020202020204" pitchFamily="34" charset="0"/>
                        </a:rPr>
                        <a:t>Звериноголовском муниципальном округе не проходит железнодорожное сообщение. Ближайшая железнодорожная станция Курганского региона Южно-Уральской железной дороги Курган отдалена от райцентра на 124 км.</a:t>
                      </a:r>
                    </a:p>
                    <a:p>
                      <a:pPr algn="ctr"/>
                      <a:r>
                        <a:rPr lang="ru-RU" sz="1600" b="1" strike="noStrike" spc="-1">
                          <a:solidFill>
                            <a:srgbClr val="253F6D"/>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xmlns="" val="10003"/>
                  </a:ext>
                </a:extLst>
              </a:tr>
              <a:tr h="2052123">
                <a:tc>
                  <a:txBody>
                    <a:bodyPr vert="horz" wrap="square"/>
                    <a:lstStyle/>
                    <a:p>
                      <a:pPr algn="ctr"/>
                      <a:r>
                        <a:rPr lang="ru-RU" sz="1600" b="1" strike="noStrike" spc="-1">
                          <a:solidFill>
                            <a:schemeClr val="accent1">
                              <a:lumMod val="50000"/>
                            </a:schemeClr>
                          </a:solidFill>
                          <a:latin typeface="Arial" panose="020b0604020202020204" pitchFamily="34" charset="0"/>
                          <a:cs typeface="Arial" panose="020b0604020202020204" pitchFamily="34" charset="0"/>
                        </a:rPr>
                        <a:t>Преимущества</a:t>
                      </a:r>
                      <a:endParaRPr lang="en-US" sz="1600" b="1" strike="noStrike" spc="-1">
                        <a:solidFill>
                          <a:schemeClr val="accent1">
                            <a:lumMod val="50000"/>
                          </a:schemeClr>
                        </a:solidFill>
                        <a:latin typeface="Arial" panose="020b0604020202020204" pitchFamily="34" charset="0"/>
                        <a:cs typeface="Arial" panose="020b0604020202020204" pitchFamily="34" charset="0"/>
                      </a:endParaRPr>
                    </a:p>
                  </a:txBody>
                  <a:tcPr/>
                </a:tc>
                <a:tc>
                  <a:txBody>
                    <a:bodyPr vert="horz" wrap="square"/>
                    <a:lstStyle/>
                    <a:p>
                      <a:pPr algn="ctr"/>
                      <a:r>
                        <a:rPr lang="ru-RU" sz="1600" b="1" strike="noStrike" spc="-1">
                          <a:solidFill>
                            <a:schemeClr val="accent1">
                              <a:lumMod val="50000"/>
                            </a:schemeClr>
                          </a:solidFill>
                          <a:latin typeface="Arial" panose="020b0604020202020204" pitchFamily="34" charset="0"/>
                          <a:cs typeface="Arial" panose="020b0604020202020204" pitchFamily="34" charset="0"/>
                        </a:rPr>
                        <a:t>По территории Звериноголовского муниципального округа проходит автомобильная дорога Курган - Костанай, которая является важной транспортной артерией сотрудничества России с Республикой Казахстан и другими странами ближнего зарубежья. На юге Звериноголовский муниципальный округ граничит с Казахстаном. Основу экономики округа составляет сельскохозяйственное производство. Балансовые запасы полезных ископаемых: уран, лечебные грязи, кирпично-черепичное сырье, питьевые подземные воды.</a:t>
                      </a:r>
                      <a:endParaRPr lang="en-US" sz="1600" b="1" strike="noStrike" spc="-1">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750386">
                <a:tc>
                  <a:txBody>
                    <a:bodyPr vert="horz" wrap="square"/>
                    <a:lstStyle/>
                    <a:p>
                      <a:pPr algn="ctr"/>
                      <a:r>
                        <a:rPr lang="ru-RU" sz="1600" b="1" strike="noStrike" spc="-1">
                          <a:solidFill>
                            <a:schemeClr val="accent1">
                              <a:lumMod val="50000"/>
                            </a:schemeClr>
                          </a:solidFill>
                          <a:latin typeface="Arial" panose="020b0604020202020204" pitchFamily="34" charset="0"/>
                          <a:cs typeface="Arial" panose="020b0604020202020204" pitchFamily="34" charset="0"/>
                        </a:rPr>
                        <a:t>Субъекты предпринимательства</a:t>
                      </a:r>
                      <a:endParaRPr lang="en-US" sz="1600" b="1" strike="noStrike" spc="-1">
                        <a:solidFill>
                          <a:schemeClr val="accent1">
                            <a:lumMod val="50000"/>
                          </a:schemeClr>
                        </a:solidFill>
                        <a:latin typeface="Arial" panose="020b0604020202020204" pitchFamily="34" charset="0"/>
                        <a:cs typeface="Arial" panose="020b0604020202020204" pitchFamily="34" charset="0"/>
                      </a:endParaRPr>
                    </a:p>
                  </a:txBody>
                  <a:tcPr/>
                </a:tc>
                <a:tc>
                  <a:txBody>
                    <a:bodyPr vert="horz" wrap="square"/>
                    <a:lstStyle/>
                    <a:p>
                      <a:pPr algn="ctr"/>
                      <a:r>
                        <a:rPr lang="ru-RU" sz="1600" b="1" strike="noStrike" spc="-1" smtClean="0">
                          <a:solidFill>
                            <a:schemeClr val="accent1">
                              <a:lumMod val="50000"/>
                            </a:schemeClr>
                          </a:solidFill>
                          <a:latin typeface="Arial" panose="020b0604020202020204" pitchFamily="34" charset="0"/>
                          <a:cs typeface="Arial" panose="020b0604020202020204" pitchFamily="34" charset="0"/>
                        </a:rPr>
                        <a:t>130 </a:t>
                      </a:r>
                      <a:r>
                        <a:rPr lang="ru-RU" sz="1600" b="1" strike="noStrike" spc="-1">
                          <a:solidFill>
                            <a:schemeClr val="accent1">
                              <a:lumMod val="50000"/>
                            </a:schemeClr>
                          </a:solidFill>
                          <a:latin typeface="Arial" panose="020b0604020202020204" pitchFamily="34" charset="0"/>
                          <a:cs typeface="Arial" panose="020b0604020202020204" pitchFamily="34" charset="0"/>
                        </a:rPr>
                        <a:t>ед. – индивидуальных предпринимателей</a:t>
                      </a:r>
                    </a:p>
                    <a:p>
                      <a:pPr algn="ctr"/>
                      <a:r>
                        <a:rPr lang="ru-RU" sz="1600" b="1" strike="noStrike" spc="-1" smtClean="0">
                          <a:solidFill>
                            <a:schemeClr val="accent1">
                              <a:lumMod val="50000"/>
                            </a:schemeClr>
                          </a:solidFill>
                          <a:latin typeface="Arial" panose="020b0604020202020204" pitchFamily="34" charset="0"/>
                          <a:cs typeface="Arial" panose="020b0604020202020204" pitchFamily="34" charset="0"/>
                        </a:rPr>
                        <a:t>22 </a:t>
                      </a:r>
                      <a:r>
                        <a:rPr lang="ru-RU" sz="1600" b="1" strike="noStrike" spc="-1">
                          <a:solidFill>
                            <a:schemeClr val="accent1">
                              <a:lumMod val="50000"/>
                            </a:schemeClr>
                          </a:solidFill>
                          <a:latin typeface="Arial" panose="020b0604020202020204" pitchFamily="34" charset="0"/>
                          <a:cs typeface="Arial" panose="020b0604020202020204" pitchFamily="34" charset="0"/>
                        </a:rPr>
                        <a:t>ед. – юридических лиц</a:t>
                      </a:r>
                      <a:endParaRPr lang="en-US" sz="1600" b="1" strike="noStrike" spc="-1">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10" name="Прямоугольник 9"/>
          <p:cNvSpPr/>
          <p:nvPr/>
        </p:nvSpPr>
        <p:spPr>
          <a:xfrm>
            <a:off x="-14046" y="152400"/>
            <a:ext cx="12192000" cy="838200"/>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2500" b="1" kern="0" spc="28">
                <a:solidFill>
                  <a:prstClr val="white"/>
                </a:solidFill>
                <a:latin typeface="Arial" panose="020b0604020202020204" pitchFamily="34" charset="0"/>
                <a:cs typeface="Arial" panose="020b0604020202020204" pitchFamily="34" charset="0"/>
              </a:rPr>
              <a:t>Основные характеристики муниципального округа</a:t>
            </a:r>
            <a:endParaRPr lang="ru-RU" sz="2500" b="1" kern="0" spc="-127">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31491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949569" y="152400"/>
            <a:ext cx="7315200" cy="60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chemeClr val="tx1"/>
                </a:solidFill>
                <a:latin typeface="Arial" panose="020b0604020202020204" pitchFamily="34" charset="0"/>
                <a:cs typeface="Arial" panose="020b0604020202020204" pitchFamily="34" charset="0"/>
              </a:rPr>
              <a:t>Бывшая </a:t>
            </a:r>
            <a:r>
              <a:rPr lang="ru-RU" altLang="ru-RU" sz="1600" b="1" smtClean="0">
                <a:solidFill>
                  <a:schemeClr val="tx1"/>
                </a:solidFill>
                <a:latin typeface="Arial" panose="020b0604020202020204" pitchFamily="34" charset="0"/>
                <a:cs typeface="Arial" panose="020b0604020202020204" pitchFamily="34" charset="0"/>
              </a:rPr>
              <a:t>молочно-товарная </a:t>
            </a:r>
            <a:r>
              <a:rPr lang="ru-RU" altLang="ru-RU" sz="1600" b="1">
                <a:solidFill>
                  <a:schemeClr val="tx1"/>
                </a:solidFill>
                <a:latin typeface="Arial" panose="020b0604020202020204" pitchFamily="34" charset="0"/>
                <a:cs typeface="Arial" panose="020b0604020202020204" pitchFamily="34" charset="0"/>
              </a:rPr>
              <a:t>ферма ООО «Алабуга» Курганская область, </a:t>
            </a:r>
            <a:r>
              <a:rPr lang="ru-RU" altLang="ru-RU" sz="1600" b="1" err="1" smtClean="0">
                <a:solidFill>
                  <a:schemeClr val="tx1"/>
                </a:solidFill>
                <a:latin typeface="Arial" panose="020b0604020202020204" pitchFamily="34" charset="0"/>
                <a:cs typeface="Arial" panose="020b0604020202020204" pitchFamily="34" charset="0"/>
              </a:rPr>
              <a:t>Звериноголовский МО, </a:t>
            </a:r>
            <a:r>
              <a:rPr lang="ru-RU" altLang="ru-RU" sz="1600" b="1">
                <a:solidFill>
                  <a:schemeClr val="tx1"/>
                </a:solidFill>
                <a:latin typeface="Arial" panose="020b0604020202020204" pitchFamily="34" charset="0"/>
                <a:cs typeface="Arial" panose="020b0604020202020204" pitchFamily="34" charset="0"/>
              </a:rPr>
              <a:t>д. Верхняя Алабуга</a:t>
            </a:r>
            <a:endParaRPr lang="ru-RU" altLang="ru-RU" sz="1600" b="1">
              <a:solidFill>
                <a:schemeClr val="tx1"/>
              </a:solidFill>
              <a:latin typeface="Arial" panose="020b0604020202020204" pitchFamily="34" charset="0"/>
              <a:cs typeface="Arial" panose="020b0604020202020204" pitchFamily="34" charset="0"/>
            </a:endParaRPr>
          </a:p>
        </p:txBody>
      </p:sp>
      <p:grpSp>
        <p:nvGrpSpPr>
          <p:cNvPr id="11" name="object 9">
            <a:extLst>
              <a:ext uri="{FF2B5EF4-FFF2-40B4-BE49-F238E27FC236}">
                <a16:creationId xmlns="" xmlns:a16="http://schemas.microsoft.com/office/drawing/2014/main" id="{A7D3BF01-3229-440A-AD03-6ED946905396}"/>
              </a:ext>
            </a:extLst>
          </p:cNvPr>
          <p:cNvGrpSpPr/>
          <p:nvPr/>
        </p:nvGrpSpPr>
        <p:grpSpPr>
          <a:xfrm>
            <a:off x="0" y="1"/>
            <a:ext cx="703580" cy="1068712"/>
            <a:chOff x="0" y="1"/>
            <a:chExt cx="703580" cy="1068712"/>
          </a:xfrm>
          <a:solidFill>
            <a:srgbClr val="70AD47">
              <a:lumMod val="75000"/>
            </a:srgbClr>
          </a:solidFill>
        </p:grpSpPr>
        <p:sp>
          <p:nvSpPr>
            <p:cNvPr id="14" name="object 10">
              <a:extLst>
                <a:ext uri="{FF2B5EF4-FFF2-40B4-BE49-F238E27FC236}">
                  <a16:creationId xmlns="" xmlns:a16="http://schemas.microsoft.com/office/drawing/2014/main" id="{20F6A6C8-27BA-412E-A5B5-13D72628E7A1}"/>
                </a:ext>
              </a:extLst>
            </p:cNvPr>
            <p:cNvSpPr/>
            <p:nvPr/>
          </p:nvSpPr>
          <p:spPr bwMode="auto">
            <a:xfrm>
              <a:off x="0" y="1"/>
              <a:ext cx="703580" cy="1068712"/>
            </a:xfrm>
            <a:custGeom>
              <a:rect l="l" t="t" r="r" b="b"/>
              <a:pathLst>
                <a:path w="703580" h="1068705" extrusionOk="0">
                  <a:moveTo>
                    <a:pt x="14657" y="0"/>
                  </a:moveTo>
                  <a:lnTo>
                    <a:pt x="0" y="0"/>
                  </a:lnTo>
                  <a:lnTo>
                    <a:pt x="0" y="1068203"/>
                  </a:lnTo>
                  <a:lnTo>
                    <a:pt x="703440" y="528485"/>
                  </a:lnTo>
                  <a:lnTo>
                    <a:pt x="14657" y="0"/>
                  </a:lnTo>
                  <a:close/>
                </a:path>
              </a:pathLst>
            </a:custGeom>
            <a:grpFill/>
            <a:ln>
              <a:noFill/>
            </a:ln>
          </p:spPr>
          <p:txBody>
            <a:bodyPr wrap="square" lIns="0" tIns="0" rIns="0" bIns="0" rtlCol="0"/>
            <a:lstStyle/>
            <a:p>
              <a:pPr marL="0" marR="0" lvl="0" indent="0" algn="ctr" defTabSz="914400" eaLnBrk="1" fontAlgn="auto" latinLnBrk="0" hangingPunct="1">
                <a:lnSpc>
                  <a:spcPct val="100000"/>
                </a:lnSpc>
                <a:spcBef>
                  <a:spcPct val="0"/>
                </a:spcBef>
                <a:spcAft>
                  <a:spcPct val="0"/>
                </a:spcAft>
                <a:buClrTx/>
                <a:buSzTx/>
                <a:buFontTx/>
                <a:buNone/>
                <a:defRPr/>
              </a:pPr>
              <a:endParaRPr kumimoji="0" lang="ru-RU" sz="1800" b="0" i="0" u="none" strike="noStrike" kern="0" cap="none" spc="0" normalizeH="0" baseline="0" noProof="0">
                <a:ln>
                  <a:noFill/>
                </a:ln>
                <a:solidFill>
                  <a:prstClr val="black"/>
                </a:solidFill>
                <a:effectLst/>
                <a:uLnTx/>
                <a:uFillTx/>
                <a:latin typeface="Arial"/>
                <a:cs typeface="Arial"/>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a:cs typeface="Arial"/>
              </a:endParaRPr>
            </a:p>
          </p:txBody>
        </p:sp>
        <p:sp>
          <p:nvSpPr>
            <p:cNvPr id="15" name="object 11">
              <a:extLst>
                <a:ext uri="{FF2B5EF4-FFF2-40B4-BE49-F238E27FC236}">
                  <a16:creationId xmlns="" xmlns:a16="http://schemas.microsoft.com/office/drawing/2014/main" id="{88D2BDB9-5D21-4CDB-B8EA-04E13714C4A8}"/>
                </a:ext>
              </a:extLst>
            </p:cNvPr>
            <p:cNvSpPr/>
            <p:nvPr/>
          </p:nvSpPr>
          <p:spPr bwMode="auto">
            <a:xfrm>
              <a:off x="0" y="7"/>
              <a:ext cx="703580" cy="1068705"/>
            </a:xfrm>
            <a:custGeom>
              <a:rect l="l" t="t" r="r" b="b"/>
              <a:pathLst>
                <a:path w="703580" h="1068705" extrusionOk="0">
                  <a:moveTo>
                    <a:pt x="703440" y="528485"/>
                  </a:moveTo>
                  <a:lnTo>
                    <a:pt x="0" y="1068203"/>
                  </a:lnTo>
                </a:path>
                <a:path w="703580" h="1068705" extrusionOk="0">
                  <a:moveTo>
                    <a:pt x="14657" y="0"/>
                  </a:moveTo>
                  <a:lnTo>
                    <a:pt x="703440" y="528485"/>
                  </a:lnTo>
                </a:path>
              </a:pathLst>
            </a:custGeom>
            <a:grpFill/>
            <a:ln w="9359">
              <a:noFill/>
            </a:ln>
          </p:spPr>
          <p:txBody>
            <a:bodyPr wrap="square" lIns="0" tIns="0" rIns="0" bIns="0" rtlCol="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cs typeface="Arial"/>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0885" y="1143000"/>
            <a:ext cx="41275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Таблица 8"/>
          <p:cNvGraphicFramePr>
            <a:graphicFrameLocks noGrp="1"/>
          </p:cNvGraphicFramePr>
          <p:nvPr>
            <p:extLst>
              <p:ext uri="{D42A27DB-BD31-4B8C-83A1-F6EECF244321}">
                <p14:modId xmlns:p14="http://schemas.microsoft.com/office/powerpoint/2010/main" val="1450059801"/>
              </p:ext>
            </p:extLst>
          </p:nvPr>
        </p:nvGraphicFramePr>
        <p:xfrm>
          <a:off x="949569" y="1200597"/>
          <a:ext cx="6060831" cy="5211734"/>
        </p:xfrm>
        <a:graphic>
          <a:graphicData uri="http://schemas.openxmlformats.org/drawingml/2006/table">
            <a:tbl>
              <a:tblPr>
                <a:tableStyleId>{0505E3EF-67EA-436B-97B2-0124C06EBD24}</a:tableStyleId>
              </a:tblPr>
              <a:tblGrid>
                <a:gridCol w="1987845">
                  <a:extLst>
                    <a:ext uri="{9D8B030D-6E8A-4147-A177-3AD203B41FA5}">
                      <a16:colId xmlns:a16="http://schemas.microsoft.com/office/drawing/2014/main" xmlns="" val="20000"/>
                    </a:ext>
                  </a:extLst>
                </a:gridCol>
                <a:gridCol w="4072986">
                  <a:extLst>
                    <a:ext uri="{9D8B030D-6E8A-4147-A177-3AD203B41FA5}">
                      <a16:colId xmlns:a16="http://schemas.microsoft.com/office/drawing/2014/main" xmlns="" val="20001"/>
                    </a:ext>
                  </a:extLst>
                </a:gridCol>
              </a:tblGrid>
              <a:tr h="26343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1 000 кв. м.</a:t>
                      </a:r>
                      <a:endParaRPr lang="ru-RU" sz="1000" b="0" smtClean="0">
                        <a:effectLst/>
                        <a:latin typeface="+mn-lt"/>
                      </a:endParaRPr>
                    </a:p>
                  </a:txBody>
                  <a:tcPr marL="8255" marR="8255" marT="8255" marB="0"/>
                </a:tc>
                <a:extLst>
                  <a:ext uri="{0D108BD9-81ED-4DB2-BD59-A6C34878D82A}">
                    <a16:rowId xmlns:a16="http://schemas.microsoft.com/office/drawing/2014/main" xmlns="" val="10000"/>
                  </a:ext>
                </a:extLst>
              </a:tr>
              <a:tr h="440973">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effectLst/>
                        </a:rPr>
                        <a:t>45:05:030101 (</a:t>
                      </a:r>
                      <a:r>
                        <a:rPr lang="ru-RU" sz="1000" baseline="0" smtClean="0">
                          <a:effectLst/>
                        </a:rPr>
                        <a:t>200 м. на  восток от д.Верхняя Алабуга)</a:t>
                      </a:r>
                      <a:endParaRPr lang="ru-RU" sz="1000" b="0" smtClean="0">
                        <a:solidFill>
                          <a:schemeClr val="tx1"/>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1"/>
                  </a:ext>
                </a:extLst>
              </a:tr>
              <a:tr h="29582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не 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26343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Земли населенных пунктов</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3"/>
                  </a:ext>
                </a:extLst>
              </a:tr>
              <a:tr h="43905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Вид разрешенного использования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Сельскохозяйственное использование</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4"/>
                  </a:ext>
                </a:extLst>
              </a:tr>
              <a:tr h="40777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a:effectLst/>
                        </a:rPr>
                        <a:t> </a:t>
                      </a:r>
                      <a:r>
                        <a:rPr lang="ru-RU" sz="1000" smtClean="0">
                          <a:effectLst/>
                        </a:rPr>
                        <a:t>От действующей ЛЭП -0,4 </a:t>
                      </a:r>
                      <a:r>
                        <a:rPr lang="ru-RU" sz="1000" baseline="0" smtClean="0">
                          <a:effectLst/>
                        </a:rPr>
                        <a:t>- 4</a:t>
                      </a:r>
                      <a:r>
                        <a:rPr lang="ru-RU" sz="1000" smtClean="0">
                          <a:effectLst/>
                        </a:rPr>
                        <a:t>00 метров </a:t>
                      </a:r>
                      <a:r>
                        <a:rPr lang="ru-RU" sz="1000" baseline="0" smtClean="0">
                          <a:effectLst/>
                        </a:rPr>
                        <a:t> (</a:t>
                      </a:r>
                      <a:r>
                        <a:rPr lang="ru-RU" sz="1000" smtClean="0">
                          <a:effectLst/>
                        </a:rPr>
                        <a:t>максимальная мощность -0,8 МВт)</a:t>
                      </a:r>
                      <a:endParaRPr kumimoji="0" lang="ru-RU" sz="1000" b="0" i="0" u="none" strike="noStrike" kern="1200" cap="none" spc="0" normalizeH="0" baseline="0" noProof="0" smtClean="0">
                        <a:ln>
                          <a:noFill/>
                        </a:ln>
                        <a:solidFill>
                          <a:srgbClr val="FF0000"/>
                        </a:solidFill>
                        <a:effectLst/>
                        <a:uLnTx/>
                        <a:uFillTx/>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60662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Газоснабжение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effectLst/>
                        </a:rPr>
                        <a:t> </a:t>
                      </a:r>
                      <a:r>
                        <a:rPr lang="ru-RU" sz="1000" smtClean="0">
                          <a:solidFill>
                            <a:schemeClr val="tx1"/>
                          </a:solidFill>
                          <a:effectLst/>
                        </a:rPr>
                        <a:t>Направлены</a:t>
                      </a:r>
                      <a:r>
                        <a:rPr lang="ru-RU" sz="1000" baseline="0" smtClean="0">
                          <a:solidFill>
                            <a:schemeClr val="tx1"/>
                          </a:solidFill>
                          <a:effectLst/>
                        </a:rPr>
                        <a:t> предложения о включении пос. Искра в региональную программу газификации  Курганской области на 2021-2030 гг</a:t>
                      </a:r>
                      <a:endParaRPr lang="ru-RU" sz="1000" b="0" smtClean="0">
                        <a:solidFill>
                          <a:schemeClr val="tx1"/>
                        </a:solidFill>
                        <a:effectLst/>
                        <a:latin typeface="+mn-lt"/>
                      </a:endParaRPr>
                    </a:p>
                  </a:txBody>
                  <a:tcPr marL="8255" marR="8255" marT="8255" marB="0"/>
                </a:tc>
                <a:extLst>
                  <a:ext uri="{0D108BD9-81ED-4DB2-BD59-A6C34878D82A}">
                    <a16:rowId xmlns:a16="http://schemas.microsoft.com/office/drawing/2014/main" xmlns="" val="10009"/>
                  </a:ext>
                </a:extLst>
              </a:tr>
              <a:tr h="597798">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Действующая водонапорная башня. Точную информацию о количестве и качестве подземных вод можно получить только по результатам геологоразведочных работ. </a:t>
                      </a:r>
                    </a:p>
                  </a:txBody>
                  <a:tcPr marL="8255" marR="8255" marT="8255" marB="0"/>
                </a:tc>
                <a:extLst>
                  <a:ext uri="{0D108BD9-81ED-4DB2-BD59-A6C34878D82A}">
                    <a16:rowId xmlns:a16="http://schemas.microsoft.com/office/drawing/2014/main" xmlns="" val="10011"/>
                  </a:ext>
                </a:extLst>
              </a:tr>
              <a:tr h="429443">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Строительство локальной канализации с отводом нечистот в септик</a:t>
                      </a:r>
                      <a:endParaRPr lang="ru-RU" sz="1000" b="0">
                        <a:effectLst/>
                        <a:latin typeface="+mn-lt"/>
                      </a:endParaRPr>
                    </a:p>
                  </a:txBody>
                  <a:tcPr marL="8255" marR="8255" marT="8255" marB="0"/>
                </a:tc>
                <a:extLst>
                  <a:ext uri="{0D108BD9-81ED-4DB2-BD59-A6C34878D82A}">
                    <a16:rowId xmlns:a16="http://schemas.microsoft.com/office/drawing/2014/main" xmlns="" val="10012"/>
                  </a:ext>
                </a:extLst>
              </a:tr>
              <a:tr h="27303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Грунтовое покрытие</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13"/>
                  </a:ext>
                </a:extLst>
              </a:tr>
              <a:tr h="1194356">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p>
                  </a:txBody>
                  <a:tcPr marL="8255" marR="8255" marT="8255" marB="0"/>
                </a:tc>
              </a:tr>
            </a:tbl>
          </a:graphicData>
        </a:graphic>
      </p:graphicFrame>
    </p:spTree>
    <p:extLst>
      <p:ext uri="{BB962C8B-B14F-4D97-AF65-F5344CB8AC3E}">
        <p14:creationId xmlns:p14="http://schemas.microsoft.com/office/powerpoint/2010/main" val="2445684002"/>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519147" y="39321"/>
            <a:ext cx="6984775" cy="1545295"/>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обл. Курганская, р-н Звериноголовский, расположенного в установленных границах муниципального образования Звериноголовского сельсовета Звериноголовского района Курганской области (на землях бывшего ТОО "Звериноголовский" Звериноголовского района Курганской области, в южной части ТОО "Звериноголовский")</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4006931137"/>
              </p:ext>
            </p:extLst>
          </p:nvPr>
        </p:nvGraphicFramePr>
        <p:xfrm>
          <a:off x="351790" y="1752601"/>
          <a:ext cx="6984775" cy="4913037"/>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6028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100 000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198919">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45:05:030802:15</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1552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6028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88754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Земли сельскохозяйственного назначения, пригодные под пашни, сенокосы, пастбища, занятые залежами на дату проведения государственной кадастровой оценки земель, многолетними насаждениями, внутрихозяйственными дорогами, коммуникациями, лесными насаждениями, предназначенными для обеспечения защиты земель от воздействия негативных (вредных) природных, антропогенных и техногенных явлений, а также водными объектами, предназначенными для обеспечения внутрихозяйственной деятельности</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596634">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66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575719">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09624">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6028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393276">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3922" y="2244969"/>
            <a:ext cx="4449572" cy="27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7183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400" y="377264"/>
            <a:ext cx="6984775" cy="314189"/>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Курганская область, Звериноголовский район, ТОО "Алабугское"</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863487876"/>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155 336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45:05:030101:538</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использования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a:t>
                      </a:r>
                      <a:r>
                        <a:rPr lang="ru-RU" sz="1000" baseline="0" smtClean="0">
                          <a:solidFill>
                            <a:schemeClr val="tx1"/>
                          </a:solidFill>
                        </a:rPr>
                        <a:t> </a:t>
                      </a:r>
                      <a:r>
                        <a:rPr lang="ru-RU" sz="1000" smtClean="0">
                          <a:solidFill>
                            <a:schemeClr val="tx1"/>
                          </a:solidFill>
                        </a:rPr>
                        <a:t>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9071" y="2057400"/>
            <a:ext cx="430432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798001"/>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2" y="199709"/>
            <a:ext cx="6984775" cy="560410"/>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область, Звериноголовский район, с. Звериноголовское, ТОО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364030454"/>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117 000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45:05:030801:1211</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3800" y="2133600"/>
            <a:ext cx="4538819" cy="27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46154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312738"/>
            <a:ext cx="6984775" cy="314189"/>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обл. Курганская, р-н Звериноголовский, ТОО "Труд"</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495958998"/>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30 000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45:05:010202:49</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5685" y="1904143"/>
            <a:ext cx="4412339" cy="304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47526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312738"/>
            <a:ext cx="6984775" cy="314189"/>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обл. Курганская, р-н Звериноголовский, ТОО Алабугское</a:t>
            </a:r>
            <a:endParaRPr lang="ru-RU" sz="1600" b="1">
              <a:solidFill>
                <a:prstClr val="black"/>
              </a:solidFill>
              <a:latin typeface="Arial" panose="020b0604020202020204" pitchFamily="34" charset="0"/>
            </a:endParaRP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224260619"/>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125 000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45:05:030501:12</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1752601"/>
            <a:ext cx="429683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97981"/>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312738"/>
            <a:ext cx="6984775" cy="314189"/>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обл. Курганская, р-н Звериноголовский, ООО Алабуга</a:t>
            </a:r>
            <a:endParaRPr lang="ru-RU" sz="1600" b="1">
              <a:solidFill>
                <a:prstClr val="black"/>
              </a:solidFill>
              <a:latin typeface="Arial" panose="020b0604020202020204" pitchFamily="34" charset="0"/>
            </a:endParaRP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043861288"/>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136 000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45:05:030101:125</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906894"/>
            <a:ext cx="4471987"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256806"/>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312738"/>
            <a:ext cx="6984775" cy="314189"/>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обл</a:t>
            </a:r>
            <a:r>
              <a:rPr lang="ru-RU" sz="1600" b="1">
                <a:solidFill>
                  <a:prstClr val="black"/>
                </a:solidFill>
                <a:latin typeface="Arial" panose="020b0604020202020204" pitchFamily="34" charset="0"/>
              </a:rPr>
              <a:t>. Курганская, р-н Звериноголовский, ООО Алабуга</a:t>
            </a:r>
            <a:endParaRPr lang="ru-RU" sz="1600" b="1">
              <a:solidFill>
                <a:prstClr val="black"/>
              </a:solidFill>
              <a:latin typeface="Arial" panose="020b0604020202020204" pitchFamily="34" charset="0"/>
            </a:endParaRP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271272819"/>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136 002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45:05:030101:127</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905001"/>
            <a:ext cx="448351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1901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 р-н Звериноголовский, с Отряд-Алабуга, АОЗТ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305066630"/>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93 000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45:05:030502:226</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825869"/>
            <a:ext cx="446895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254762"/>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 р-н Звериноголовский, с Отряд-Алабуга, АОЗТ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989093029"/>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93 000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45:05:030502:227</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2400" y="1931378"/>
            <a:ext cx="4151868" cy="309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27919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399"/>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1388679333"/>
              </p:ext>
            </p:extLst>
          </p:nvPr>
        </p:nvGraphicFramePr>
        <p:xfrm>
          <a:off x="228600" y="969010"/>
          <a:ext cx="11810999" cy="6000750"/>
        </p:xfrm>
        <a:graphic>
          <a:graphicData uri="http://schemas.openxmlformats.org/drawingml/2006/table">
            <a:tbl>
              <a:tblPr>
                <a:tableStyleId>{BC89EF96-8CEA-46FF-86C4-4CE0E7609802}</a:tableStyleId>
              </a:tblPr>
              <a:tblGrid>
                <a:gridCol w="627030">
                  <a:extLst>
                    <a:ext uri="{9D8B030D-6E8A-4147-A177-3AD203B41FA5}">
                      <a16:colId xmlns:a16="http://schemas.microsoft.com/office/drawing/2014/main" xmlns="" val="20000"/>
                    </a:ext>
                  </a:extLst>
                </a:gridCol>
                <a:gridCol w="4934739">
                  <a:extLst>
                    <a:ext uri="{9D8B030D-6E8A-4147-A177-3AD203B41FA5}">
                      <a16:colId xmlns:a16="http://schemas.microsoft.com/office/drawing/2014/main" xmlns="" val="20001"/>
                    </a:ext>
                  </a:extLst>
                </a:gridCol>
                <a:gridCol w="1279445">
                  <a:extLst>
                    <a:ext uri="{9D8B030D-6E8A-4147-A177-3AD203B41FA5}">
                      <a16:colId xmlns:a16="http://schemas.microsoft.com/office/drawing/2014/main" xmlns="" val="20002"/>
                    </a:ext>
                  </a:extLst>
                </a:gridCol>
                <a:gridCol w="4969785">
                  <a:extLst>
                    <a:ext uri="{9D8B030D-6E8A-4147-A177-3AD203B41FA5}">
                      <a16:colId xmlns:a16="http://schemas.microsoft.com/office/drawing/2014/main" xmlns="" val="20003"/>
                    </a:ext>
                  </a:extLst>
                </a:gridCol>
              </a:tblGrid>
              <a:tr h="530415">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596717">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1</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 1.5 км на восток от села Звериноголовское, </a:t>
                      </a: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45:05:030801</a:t>
                      </a: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37 000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10001"/>
                  </a:ext>
                </a:extLst>
              </a:tr>
              <a:tr h="1009833">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2</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МО</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д. Комсомольская, северо-восточная часть, за домом № 3 пер. Северный</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45:05:030201</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10 000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2423390524"/>
                  </a:ext>
                </a:extLst>
              </a:tr>
              <a:tr h="1083423">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смежный с земельным участком по адресу: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Звериноголовское, ул. Алексеева, 51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45:05:020106 </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5 000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r h="1206937">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4</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Земельный участок на  территории бывшей молочно-товарной фермы СПК К-з «Заря» Курганская область, Звериноголовский МО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с. Прорывное, северо-восточная часть села </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 45:05:011101 </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49</a:t>
                      </a: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4"/>
                  </a:ext>
                </a:extLst>
              </a:tr>
              <a:tr h="1105032">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5</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Бывшая молочно-товарная ферма ООО «Алабуга» Курганская область, Звериноголовский МО, д. Верхняя Алабуга</a:t>
                      </a: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45:05:030101</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bl>
          </a:graphicData>
        </a:graphic>
      </p:graphicFrame>
    </p:spTree>
    <p:extLst>
      <p:ext uri="{BB962C8B-B14F-4D97-AF65-F5344CB8AC3E}">
        <p14:creationId xmlns:p14="http://schemas.microsoft.com/office/powerpoint/2010/main" val="3629294119"/>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a:t>
            </a:r>
            <a:r>
              <a:rPr lang="ru-RU" sz="1600" b="1" smtClean="0">
                <a:solidFill>
                  <a:prstClr val="black"/>
                </a:solidFill>
                <a:latin typeface="Arial" panose="020b0604020202020204" pitchFamily="34" charset="0"/>
              </a:rPr>
              <a:t>обл</a:t>
            </a:r>
            <a:r>
              <a:rPr lang="ru-RU" sz="1600" b="1">
                <a:solidFill>
                  <a:prstClr val="black"/>
                </a:solidFill>
                <a:latin typeface="Arial" panose="020b0604020202020204" pitchFamily="34" charset="0"/>
              </a:rPr>
              <a:t>. Курганская, р-н Звериноголовский, в границах "ТОО Алабугское"</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64243518"/>
              </p:ext>
            </p:extLst>
          </p:nvPr>
        </p:nvGraphicFramePr>
        <p:xfrm>
          <a:off x="492613" y="914400"/>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115 000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45:05:030502:333</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1905001"/>
            <a:ext cx="432670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4326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с Звериноголовское, в границах ЗАО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278510826"/>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87 000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45:05:030801:150</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676400"/>
            <a:ext cx="434307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949954"/>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с Звериноголовское, в границах ЗАО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421738061"/>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87 000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45:05:030801:282</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1828800"/>
            <a:ext cx="427045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469327"/>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1" y="254154"/>
            <a:ext cx="6984775" cy="560410"/>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обл. Курганская, р-н Звериноголовский, в границах ЗАО Буревестник</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092145248"/>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87 000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45:05:030803:164</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752600"/>
            <a:ext cx="442716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355433"/>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0" y="194683"/>
            <a:ext cx="6984775" cy="560410"/>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в границах реорганизованного ТОО "Труд", в урочище "Рапаки"</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410530694"/>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194 000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45:05:010901:218</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752600"/>
            <a:ext cx="441415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217839"/>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23190" y="312738"/>
            <a:ext cx="6984775" cy="314189"/>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обл. Курганская, р-н Звериноголовский, ТОО "Восход"</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915389823"/>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418 000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45:05:010902:767</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1" y="1828800"/>
            <a:ext cx="435258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88122"/>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8" y="27597"/>
            <a:ext cx="6984775" cy="806631"/>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 р-н Звериноголовский, с Звериноголовское, ТОО Звериноголовское пастбище -на заливных лугах</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980489182"/>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26 000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45:05:011302:131</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1" y="1676400"/>
            <a:ext cx="442361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51105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21405"/>
            <a:ext cx="6984775" cy="806631"/>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 р-н Звериноголовский, с Звериноголовское, ТОО Звериноголовское сенокос-на заливных лугах</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72661275"/>
              </p:ext>
            </p:extLst>
          </p:nvPr>
        </p:nvGraphicFramePr>
        <p:xfrm>
          <a:off x="460375" y="985634"/>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10 000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45:05:011302:133</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1676400"/>
            <a:ext cx="4343400" cy="356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1681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560410"/>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ТОО Звериноголовское пашня-около озера Глубокое за ручьем</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197103238"/>
              </p:ext>
            </p:extLst>
          </p:nvPr>
        </p:nvGraphicFramePr>
        <p:xfrm>
          <a:off x="492613" y="914400"/>
          <a:ext cx="6984775" cy="5562601"/>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64 000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45:05:011302:132</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Сельскохозяйственное использование</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Техническая возможность подключения имеется</a:t>
                      </a: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1762308"/>
            <a:ext cx="4301687" cy="336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2431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806631"/>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	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437816403"/>
              </p:ext>
            </p:extLst>
          </p:nvPr>
        </p:nvGraphicFramePr>
        <p:xfrm>
          <a:off x="460375" y="1113708"/>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64 000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45:05:011302:238</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производства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2119800"/>
            <a:ext cx="4405313" cy="32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5066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841222777"/>
              </p:ext>
            </p:extLst>
          </p:nvPr>
        </p:nvGraphicFramePr>
        <p:xfrm>
          <a:off x="304800" y="1021199"/>
          <a:ext cx="11582399" cy="5424985"/>
        </p:xfrm>
        <a:graphic>
          <a:graphicData uri="http://schemas.openxmlformats.org/drawingml/2006/table">
            <a:tbl>
              <a:tblPr>
                <a:tableStyleId>{BC89EF96-8CEA-46FF-86C4-4CE0E7609802}</a:tableStyleId>
              </a:tblPr>
              <a:tblGrid>
                <a:gridCol w="614894">
                  <a:extLst>
                    <a:ext uri="{9D8B030D-6E8A-4147-A177-3AD203B41FA5}">
                      <a16:colId xmlns:a16="http://schemas.microsoft.com/office/drawing/2014/main" xmlns="" val="20000"/>
                    </a:ext>
                  </a:extLst>
                </a:gridCol>
                <a:gridCol w="4839228">
                  <a:extLst>
                    <a:ext uri="{9D8B030D-6E8A-4147-A177-3AD203B41FA5}">
                      <a16:colId xmlns:a16="http://schemas.microsoft.com/office/drawing/2014/main" xmlns="" val="20001"/>
                    </a:ext>
                  </a:extLst>
                </a:gridCol>
                <a:gridCol w="1254682">
                  <a:extLst>
                    <a:ext uri="{9D8B030D-6E8A-4147-A177-3AD203B41FA5}">
                      <a16:colId xmlns:a16="http://schemas.microsoft.com/office/drawing/2014/main" xmlns="" val="20002"/>
                    </a:ext>
                  </a:extLst>
                </a:gridCol>
                <a:gridCol w="4873595">
                  <a:extLst>
                    <a:ext uri="{9D8B030D-6E8A-4147-A177-3AD203B41FA5}">
                      <a16:colId xmlns:a16="http://schemas.microsoft.com/office/drawing/2014/main" xmlns="" val="20003"/>
                    </a:ext>
                  </a:extLst>
                </a:gridCol>
              </a:tblGrid>
              <a:tr h="477027">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22401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6</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расположенного в установленных границах муниципального образования Звериноголовского сельсовета Звериноголовского района Курганской области (на землях бывшего ТОО "Звериноголовский" Звериноголовского района Курганской области, в южной части ТОО "Звериноголовский")</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45:05:030802:15</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100 000 </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Земли сельскохозяйственного назначения, пригодные под пашни, сенокосы, пастбища, занятые залежами на дату проведения государственной кадастровой оценки земель, многолетними насаждениями, внутрихозяйственными дорогами, коммуникациями, лесными насаждениями, предназначенными для обеспечения защиты земель от воздействия негативных (вредных) природных, антропогенных и техногенных явлений, а также водными объектами, предназначенными для обеспечения внутрихозяйственной деятельности</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1"/>
                  </a:ext>
                </a:extLst>
              </a:tr>
              <a:tr h="849003">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7</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район, ТОО "Алабугское«</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45:05:030101:538</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155 336 </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использования</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3390524"/>
                  </a:ext>
                </a:extLst>
              </a:tr>
              <a:tr h="93299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8</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область, Звериноголовский район, с. Звериноголовское, ТОО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45:05:030801:1211</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117 000 </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93837134"/>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806631"/>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с Звериноголовское, в границах ТОО "Звериноголовское" на участке между старым грейдером на с. Украинец и лесопосадками</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898435889"/>
              </p:ext>
            </p:extLst>
          </p:nvPr>
        </p:nvGraphicFramePr>
        <p:xfrm>
          <a:off x="460375" y="1113708"/>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10 000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45:05:011302:239</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производства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2007577"/>
            <a:ext cx="439891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7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806631"/>
          </a:xfrm>
          <a:prstGeom prst="rect">
            <a:avLst/>
          </a:prstGeom>
        </p:spPr>
        <p:txBody>
          <a:bodyPr vert="horz" wrap="square" lIns="0" tIns="67310" rIns="0" bIns="0" rtlCol="0">
            <a:spAutoFit/>
          </a:bodyPr>
          <a:lstStyle/>
          <a:p>
            <a:pPr algn="ctr">
              <a:spcBef>
                <a:spcPct val="0"/>
              </a:spcBef>
              <a:defRPr/>
            </a:pPr>
            <a:r>
              <a:rPr lang="ru-RU" sz="1600" b="1">
                <a:solidFill>
                  <a:prstClr val="black"/>
                </a:solidFill>
                <a:latin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133580311"/>
              </p:ext>
            </p:extLst>
          </p:nvPr>
        </p:nvGraphicFramePr>
        <p:xfrm>
          <a:off x="460375" y="1113708"/>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74 000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45:05:011302:241</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производства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676400"/>
            <a:ext cx="4458767"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28685"/>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806631"/>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a:t>
            </a:r>
            <a:r>
              <a:rPr lang="ru-RU" sz="1600" b="1" err="1">
                <a:solidFill>
                  <a:prstClr val="black"/>
                </a:solidFill>
                <a:latin typeface="Arial" panose="020b0604020202020204" pitchFamily="34" charset="0"/>
              </a:rPr>
              <a:t>обл, р-н Звериноголовский, с Звериноголовское, в границах ТОО "Звериноголовское" на участке между старым грейдером на с. Украинец и лесопосадками</a:t>
            </a: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870982020"/>
              </p:ext>
            </p:extLst>
          </p:nvPr>
        </p:nvGraphicFramePr>
        <p:xfrm>
          <a:off x="460375" y="1113708"/>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26 000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45:05:011302:242</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производства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3800" y="1752600"/>
            <a:ext cx="454429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921135"/>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914397" y="143972"/>
            <a:ext cx="6984775" cy="806631"/>
          </a:xfrm>
          <a:prstGeom prst="rect">
            <a:avLst/>
          </a:prstGeom>
        </p:spPr>
        <p:txBody>
          <a:bodyPr vert="horz" wrap="square" lIns="0" tIns="67310" rIns="0" bIns="0" rtlCol="0">
            <a:spAutoFit/>
          </a:bodyPr>
          <a:lstStyle/>
          <a:p>
            <a:pPr algn="ctr">
              <a:spcBef>
                <a:spcPct val="0"/>
              </a:spcBef>
              <a:defRPr/>
            </a:pPr>
            <a:r>
              <a:rPr lang="ru-RU" sz="1600" b="1" smtClean="0">
                <a:solidFill>
                  <a:prstClr val="black"/>
                </a:solidFill>
                <a:latin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endParaRPr lang="ru-RU" sz="1600" b="1">
              <a:solidFill>
                <a:prstClr val="black"/>
              </a:solidFill>
              <a:latin typeface="Arial" panose="020b0604020202020204" pitchFamily="34" charset="0"/>
            </a:endParaRPr>
          </a:p>
        </p:txBody>
      </p:sp>
      <p:grpSp>
        <p:nvGrpSpPr>
          <p:cNvPr id="12" name="object 9">
            <a:extLst>
              <a:ext uri="{FF2B5EF4-FFF2-40B4-BE49-F238E27FC236}">
                <a16:creationId xmlns="" xmlns:a16="http://schemas.microsoft.com/office/drawing/2014/main" id="{CC77D17C-60BF-406D-9BCD-007B5B524305}"/>
              </a:ext>
            </a:extLst>
          </p:cNvPr>
          <p:cNvGrpSpPr/>
          <p:nvPr/>
        </p:nvGrpSpPr>
        <p:grpSpPr>
          <a:xfrm>
            <a:off x="0" y="1"/>
            <a:ext cx="703580" cy="1068712"/>
            <a:chOff x="0" y="1"/>
            <a:chExt cx="703580" cy="1068712"/>
          </a:xfrm>
          <a:solidFill>
            <a:schemeClr val="accent6">
              <a:lumMod val="75000"/>
            </a:schemeClr>
          </a:solidFill>
        </p:grpSpPr>
        <p:sp>
          <p:nvSpPr>
            <p:cNvPr id="13" name="object 10">
              <a:extLst>
                <a:ext uri="{FF2B5EF4-FFF2-40B4-BE49-F238E27FC236}">
                  <a16:creationId xmlns="" xmlns:a16="http://schemas.microsoft.com/office/drawing/2014/main" id="{6BB5BB05-F603-4746-9450-5CE26C240527}"/>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kern="0">
                <a:solidFill>
                  <a:prstClr val="black"/>
                </a:solidFill>
                <a:latin typeface="Arial" panose="020b0604020202020204" pitchFamily="34" charset="0"/>
              </a:endParaRPr>
            </a:p>
          </p:txBody>
        </p:sp>
        <p:sp>
          <p:nvSpPr>
            <p:cNvPr id="14" name="object 11">
              <a:extLst>
                <a:ext uri="{FF2B5EF4-FFF2-40B4-BE49-F238E27FC236}">
                  <a16:creationId xmlns="" xmlns:a16="http://schemas.microsoft.com/office/drawing/2014/main" id="{392F2AA4-DDC0-4FC7-872A-B40A57F3B793}"/>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kern="0">
                <a:solidFill>
                  <a:prstClr val="black"/>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584792848"/>
              </p:ext>
            </p:extLst>
          </p:nvPr>
        </p:nvGraphicFramePr>
        <p:xfrm>
          <a:off x="460375" y="1113708"/>
          <a:ext cx="6984775" cy="5679874"/>
        </p:xfrm>
        <a:graphic>
          <a:graphicData uri="http://schemas.openxmlformats.org/drawingml/2006/table">
            <a:tbl>
              <a:tblPr>
                <a:tableStyleId>{16D9F66E-5EB9-4882-86FB-DCBF35E3C3E4}</a:tableStyleId>
              </a:tblPr>
              <a:tblGrid>
                <a:gridCol w="2417807">
                  <a:extLst>
                    <a:ext uri="{9D8B030D-6E8A-4147-A177-3AD203B41FA5}">
                      <a16:colId xmlns="" xmlns:a16="http://schemas.microsoft.com/office/drawing/2014/main" val="20000"/>
                    </a:ext>
                  </a:extLst>
                </a:gridCol>
                <a:gridCol w="4566968">
                  <a:extLst>
                    <a:ext uri="{9D8B030D-6E8A-4147-A177-3AD203B41FA5}">
                      <a16:colId xmlns="" xmlns:a16="http://schemas.microsoft.com/office/drawing/2014/main" val="20001"/>
                    </a:ext>
                  </a:extLst>
                </a:gridCol>
              </a:tblGrid>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Площадь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26 000 кв. м.</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0"/>
                  </a:ext>
                </a:extLst>
              </a:tr>
              <a:tr h="23415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Кадастровый номер участка/квартала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45:05:011302:240</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1"/>
                  </a:ext>
                </a:extLst>
              </a:tr>
              <a:tr h="25369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Собственник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Собственность субъектов РФ</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2"/>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Категория земель</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t>Земли сельскохозяйственного назначения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3"/>
                  </a:ext>
                </a:extLst>
              </a:tr>
              <a:tr h="104476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Вид разрешенного использования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Для сельскохозяйственного производства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4"/>
                  </a:ext>
                </a:extLst>
              </a:tr>
              <a:tr h="702321">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Электроснабжение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rPr>
                        <a:t>Техническая возможность подключения имеется</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08"/>
                  </a:ext>
                </a:extLst>
              </a:tr>
              <a:tr h="195783">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Газоснабжение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lang="ru-RU" sz="1000" smtClean="0">
                          <a:solidFill>
                            <a:schemeClr val="tx1"/>
                          </a:solidFill>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solidFill>
                      </a:endParaRPr>
                    </a:p>
                  </a:txBody>
                  <a:tcPr marL="8254" marR="8254" marT="8256" marB="0" anchor="ctr" horzOverflow="overflow"/>
                </a:tc>
                <a:extLst>
                  <a:ext uri="{0D108BD9-81ED-4DB2-BD59-A6C34878D82A}">
                    <a16:rowId xmlns="" xmlns:a16="http://schemas.microsoft.com/office/drawing/2014/main" val="10009"/>
                  </a:ext>
                </a:extLst>
              </a:tr>
              <a:tr h="677702">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Водоснабжение </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Возможно строительство индивидуального источника водоснабжения. </a:t>
                      </a:r>
                      <a:r>
                        <a:rPr lang="ru-RU" sz="1000"/>
                        <a:t>Точную информацию о количестве и качестве подземных вод можно получить только по результатам геологоразведочных </a:t>
                      </a:r>
                      <a:r>
                        <a:rPr lang="ru-RU" sz="1000" smtClean="0"/>
                        <a:t>работ</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0"/>
                  </a:ext>
                </a:extLst>
              </a:tr>
              <a:tr h="246757">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7000"/>
                        </a:lnSpc>
                        <a:spcBef>
                          <a:spcPct val="0"/>
                        </a:spcBef>
                        <a:spcAft>
                          <a:spcPct val="0"/>
                        </a:spcAft>
                        <a:buClrTx/>
                        <a:buSzTx/>
                        <a:buFontTx/>
                        <a:buNone/>
                      </a:pPr>
                      <a:r>
                        <a:rPr kumimoji="0" lang="ru-RU" sz="1000" u="none" strike="noStrike" cap="none" normalizeH="0" baseline="0">
                          <a:ln>
                            <a:noFill/>
                          </a:ln>
                          <a:effectLst/>
                        </a:rPr>
                        <a:t>Возможно строительство локальной канализации с отводом нечистот в </a:t>
                      </a:r>
                      <a:r>
                        <a:rPr kumimoji="0" lang="ru-RU" sz="1000" u="none" strike="noStrike" cap="none" normalizeH="0" baseline="0" smtClean="0">
                          <a:ln>
                            <a:noFill/>
                          </a:ln>
                          <a:effectLst/>
                        </a:rPr>
                        <a:t>септик</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1"/>
                  </a:ext>
                </a:extLst>
              </a:tr>
              <a:tr h="189115">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a:ln>
                            <a:noFill/>
                          </a:ln>
                          <a:effectLst/>
                        </a:rPr>
                        <a:t>Подъездные пути</a:t>
                      </a: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000" u="none" strike="noStrike" cap="none" normalizeH="0" baseline="0" smtClean="0">
                          <a:ln>
                            <a:noFill/>
                          </a:ln>
                          <a:effectLst/>
                        </a:rPr>
                        <a:t>Обеспечен грунтовой дорогой</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2"/>
                  </a:ext>
                </a:extLst>
              </a:tr>
              <a:tr h="1640080">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Механизм предоставления </a:t>
                      </a: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инвестиционной площадки</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1000" b="1"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tc>
                  <a:txBody>
                    <a:bodyPr vert="horz" wrap="square"/>
                    <a:lstStyle>
                      <a:lvl1pPr marL="0" algn="l" defTabSz="914400">
                        <a:defRPr sz="1800">
                          <a:solidFill>
                            <a:schemeClr val="tx1"/>
                          </a:solidFill>
                          <a:latin typeface="Calibri"/>
                        </a:defRPr>
                      </a:lvl1pPr>
                      <a:lvl2pPr marL="457200" algn="l" defTabSz="914400">
                        <a:defRPr sz="1800">
                          <a:solidFill>
                            <a:schemeClr val="tx1"/>
                          </a:solidFill>
                          <a:latin typeface="Calibri"/>
                        </a:defRPr>
                      </a:lvl2pPr>
                      <a:lvl3pPr marL="914400" algn="l" defTabSz="914400">
                        <a:defRPr sz="1800">
                          <a:solidFill>
                            <a:schemeClr val="tx1"/>
                          </a:solidFill>
                          <a:latin typeface="Calibri"/>
                        </a:defRPr>
                      </a:lvl3pPr>
                      <a:lvl4pPr marL="1371600" algn="l" defTabSz="914400">
                        <a:defRPr sz="1800">
                          <a:solidFill>
                            <a:schemeClr val="tx1"/>
                          </a:solidFill>
                          <a:latin typeface="Calibri"/>
                        </a:defRPr>
                      </a:lvl4pPr>
                      <a:lvl5pPr marL="1828800" algn="l" defTabSz="914400">
                        <a:defRPr sz="1800">
                          <a:solidFill>
                            <a:schemeClr val="tx1"/>
                          </a:solidFill>
                          <a:latin typeface="Calibri"/>
                        </a:defRPr>
                      </a:lvl5pPr>
                      <a:lvl6pPr marL="2286000" algn="l" defTabSz="914400">
                        <a:defRPr sz="1800">
                          <a:solidFill>
                            <a:schemeClr val="tx1"/>
                          </a:solidFill>
                          <a:latin typeface="Calibri"/>
                        </a:defRPr>
                      </a:lvl6pPr>
                      <a:lvl7pPr marL="2743200" algn="l" defTabSz="914400">
                        <a:defRPr sz="1800">
                          <a:solidFill>
                            <a:schemeClr val="tx1"/>
                          </a:solidFill>
                          <a:latin typeface="Calibri"/>
                        </a:defRPr>
                      </a:lvl7pPr>
                      <a:lvl8pPr marL="3200400" algn="l" defTabSz="914400">
                        <a:defRPr sz="1800">
                          <a:solidFill>
                            <a:schemeClr val="tx1"/>
                          </a:solidFill>
                          <a:latin typeface="Calibri"/>
                        </a:defRPr>
                      </a:lvl8pPr>
                      <a:lvl9pPr marL="3657600" algn="l" defTabSz="914400">
                        <a:defRPr sz="18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1) Предоставление земельного участка </a:t>
                      </a:r>
                      <a:r>
                        <a:rPr kumimoji="0" lang="ru-RU" altLang="ru-RU" sz="1000" u="none" strike="noStrike" cap="none" normalizeH="0" baseline="0" smtClean="0">
                          <a:ln>
                            <a:noFill/>
                          </a:ln>
                          <a:effectLst/>
                        </a:rPr>
                        <a:t>в</a:t>
                      </a:r>
                      <a:r>
                        <a:rPr kumimoji="0" lang="ru-RU" altLang="ru-RU" sz="1000" u="none" strike="noStrike" cap="none" normalizeH="0" baseline="0">
                          <a:ln>
                            <a:noFill/>
                          </a:ln>
                          <a:effectLst/>
                        </a:rPr>
                        <a:t> аренду без проведения торгов в целях реализации масштабных инвестиционных проектов с последующим правом выкупа;</a:t>
                      </a: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000" u="none" strike="noStrike" cap="none" normalizeH="0" baseline="0">
                          <a:ln>
                            <a:noFill/>
                          </a:ln>
                          <a:effectLst/>
                        </a:rPr>
                        <a:t>2) Аукцион по предоставлению в аренду земельного участка/продажа земельного участка.</a:t>
                      </a:r>
                      <a:endParaRPr kumimoji="0" lang="ru-RU" sz="1000" b="0" i="0" u="none" strike="noStrike" cap="none" normalizeH="0" baseline="0">
                        <a:ln>
                          <a:noFill/>
                        </a:ln>
                        <a:solidFill>
                          <a:schemeClr val="tx1"/>
                        </a:solidFill>
                        <a:effectLst/>
                        <a:latin typeface="+mn-lt"/>
                        <a:cs typeface="Arial" panose="020b0604020202020204" pitchFamily="34" charset="0"/>
                      </a:endParaRPr>
                    </a:p>
                  </a:txBody>
                  <a:tcPr marL="8254" marR="8254" marT="8256" marB="0" anchor="ctr" horzOverflow="overflow"/>
                </a:tc>
                <a:extLst>
                  <a:ext uri="{0D108BD9-81ED-4DB2-BD59-A6C34878D82A}">
                    <a16:rowId xmlns="" xmlns:a16="http://schemas.microsoft.com/office/drawing/2014/main" val="10013"/>
                  </a:ext>
                </a:extLst>
              </a:tr>
            </a:tbl>
          </a:graphicData>
        </a:graphic>
      </p:graphicFrame>
      <p:sp>
        <p:nvSpPr>
          <p:cNvPr id="2" name="AutoShape 4" descr="blob:https://web.whatsapp.com/c625927d-a004-49a2-92c0-7ad4ae2b07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sp>
        <p:nvSpPr>
          <p:cNvPr id="3" name="AutoShape 6" descr="blob:https://web.whatsapp.com/c625927d-a004-49a2-92c0-7ad4ae2b07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kern="0">
              <a:solidFill>
                <a:prstClr val="black"/>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828800"/>
            <a:ext cx="4452594"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84172"/>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pic>
        <p:nvPicPr>
          <p:cNvPr id="2" name="object 2"/>
          <p:cNvPicPr/>
          <p:nvPr/>
        </p:nvPicPr>
        <p:blipFill>
          <a:blip r:embed="rId2"/>
          <a:srcRect l="-1" r="43591"/>
          <a:stretch>
            <a:fillRect/>
          </a:stretch>
        </p:blipFill>
        <p:spPr bwMode="auto">
          <a:xfrm>
            <a:off x="0" y="0"/>
            <a:ext cx="5760000" cy="6858000"/>
          </a:xfrm>
          <a:prstGeom prst="rect">
            <a:avLst/>
          </a:prstGeom>
        </p:spPr>
      </p:pic>
      <p:sp>
        <p:nvSpPr>
          <p:cNvPr id="8" name="object 5"/>
          <p:cNvSpPr txBox="1">
            <a:spLocks noGrp="1"/>
          </p:cNvSpPr>
          <p:nvPr>
            <p:ph type="title"/>
          </p:nvPr>
        </p:nvSpPr>
        <p:spPr bwMode="auto">
          <a:xfrm>
            <a:off x="1415480" y="2420888"/>
            <a:ext cx="6048672" cy="1642116"/>
          </a:xfrm>
          <a:prstGeom prst="rect">
            <a:avLst/>
          </a:prstGeom>
        </p:spPr>
        <p:txBody>
          <a:bodyPr vert="horz" wrap="square" lIns="0" tIns="51435" rIns="0" bIns="0" rtlCol="0">
            <a:spAutoFit/>
          </a:bodyPr>
          <a:lstStyle/>
          <a:p>
            <a:pPr marL="12700" marR="5080" algn="ctr">
              <a:lnSpc>
                <a:spcPts val="3120"/>
              </a:lnSpc>
              <a:spcBef>
                <a:spcPts val="405"/>
              </a:spcBef>
              <a:defRPr/>
            </a:pPr>
            <a:r>
              <a:rPr lang="ru-RU" sz="2800" spc="-5">
                <a:solidFill>
                  <a:srgbClr val="004485"/>
                </a:solidFill>
              </a:rPr>
              <a:t>ИНВЕСТИЦИОННЫЕ  ПЛОЩАДКИ ДЛЯ </a:t>
            </a:r>
            <a:r>
              <a:rPr lang="ru-RU" sz="2800" spc="-5" smtClean="0">
                <a:solidFill>
                  <a:srgbClr val="004485"/>
                </a:solidFill>
              </a:rPr>
              <a:t>РАЗМЕЩЕНИЯ</a:t>
            </a:r>
            <a:r>
              <a:rPr lang="ru-RU" sz="2800" spc="-5">
                <a:solidFill>
                  <a:srgbClr val="004485"/>
                </a:solidFill>
              </a:rPr>
              <a:t> </a:t>
            </a:r>
            <a:r>
              <a:rPr lang="ru-RU" sz="2800" spc="-5" smtClean="0">
                <a:solidFill>
                  <a:srgbClr val="004485"/>
                </a:solidFill>
              </a:rPr>
              <a:t>НЕСТАЦИОНАРНЫХ ТОРГОВЫХ ОБЪЕКТОВ</a:t>
            </a:r>
            <a:endParaRPr sz="280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3312" y="0"/>
            <a:ext cx="3468688"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23312" y="2492896"/>
            <a:ext cx="3468688"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23312" y="4413250"/>
            <a:ext cx="3468688"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23312" y="0"/>
            <a:ext cx="34686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2675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703580" y="304800"/>
            <a:ext cx="6768752" cy="560410"/>
          </a:xfrm>
          <a:prstGeom prst="rect">
            <a:avLst/>
          </a:prstGeom>
        </p:spPr>
        <p:txBody>
          <a:bodyPr vert="horz" wrap="square" lIns="0" tIns="67310" rIns="0" bIns="0" rtlCol="0">
            <a:spAutoFit/>
          </a:bodyPr>
          <a:lstStyle/>
          <a:p>
            <a:pPr algn="ctr">
              <a:spcBef>
                <a:spcPts val="530"/>
              </a:spcBef>
              <a:defRPr/>
            </a:pPr>
            <a:r>
              <a:rPr lang="ru-RU" sz="1600" b="1" kern="1200">
                <a:solidFill>
                  <a:prstClr val="black"/>
                </a:solidFill>
                <a:latin typeface="Arial" panose="020b0604020202020204" pitchFamily="34" charset="0"/>
              </a:rPr>
              <a:t>Курганская область, </a:t>
            </a:r>
            <a:r>
              <a:rPr lang="ru-RU" sz="1600" b="1" kern="1200" err="1" smtClean="0">
                <a:solidFill>
                  <a:prstClr val="black"/>
                </a:solidFill>
                <a:latin typeface="Arial" panose="020b0604020202020204" pitchFamily="34" charset="0"/>
              </a:rPr>
              <a:t>Звериноголовский МО</a:t>
            </a:r>
            <a:r>
              <a:rPr lang="ru-RU" sz="1600" b="1">
                <a:solidFill>
                  <a:prstClr val="black"/>
                </a:solidFill>
                <a:latin typeface="Arial" panose="020b0604020202020204" pitchFamily="34" charset="0"/>
              </a:rPr>
              <a:t>, п. Искра, вблизи кафе "Огонек"</a:t>
            </a:r>
          </a:p>
        </p:txBody>
      </p:sp>
      <p:grpSp>
        <p:nvGrpSpPr>
          <p:cNvPr id="11" name="object 9">
            <a:extLst>
              <a:ext uri="{FF2B5EF4-FFF2-40B4-BE49-F238E27FC236}">
                <a16:creationId xmlns="" xmlns:a16="http://schemas.microsoft.com/office/drawing/2014/main" id="{C77832D2-620F-44CC-BA5A-9955E69890ED}"/>
              </a:ext>
            </a:extLst>
          </p:cNvPr>
          <p:cNvGrpSpPr/>
          <p:nvPr/>
        </p:nvGrpSpPr>
        <p:grpSpPr>
          <a:xfrm>
            <a:off x="0" y="1"/>
            <a:ext cx="703580" cy="1068712"/>
            <a:chOff x="0" y="1"/>
            <a:chExt cx="703580" cy="1068712"/>
          </a:xfrm>
          <a:solidFill>
            <a:schemeClr val="accent2">
              <a:lumMod val="20000"/>
              <a:lumOff val="80000"/>
            </a:schemeClr>
          </a:solidFill>
        </p:grpSpPr>
        <p:sp>
          <p:nvSpPr>
            <p:cNvPr id="12" name="object 10">
              <a:extLst>
                <a:ext uri="{FF2B5EF4-FFF2-40B4-BE49-F238E27FC236}">
                  <a16:creationId xmlns="" xmlns:a16="http://schemas.microsoft.com/office/drawing/2014/main" id="{28C92226-DA0A-454B-9E1E-77C7D6A3DF25}"/>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rtl="0">
                <a:defRPr/>
              </a:pPr>
              <a:endParaRPr kern="1200">
                <a:solidFill>
                  <a:srgbClr val="0070C0"/>
                </a:solidFill>
                <a:latin typeface="Arial" panose="020b0604020202020204" pitchFamily="34" charset="0"/>
              </a:endParaRPr>
            </a:p>
          </p:txBody>
        </p:sp>
        <p:sp>
          <p:nvSpPr>
            <p:cNvPr id="13" name="object 11">
              <a:extLst>
                <a:ext uri="{FF2B5EF4-FFF2-40B4-BE49-F238E27FC236}">
                  <a16:creationId xmlns="" xmlns:a16="http://schemas.microsoft.com/office/drawing/2014/main" id="{38A0FE6A-CC1A-42A3-9DE1-16D0A4F315EC}"/>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rtl="0">
                <a:defRPr/>
              </a:pPr>
              <a:endParaRPr kern="1200">
                <a:solidFill>
                  <a:srgbClr val="0070C0"/>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800679165"/>
              </p:ext>
            </p:extLst>
          </p:nvPr>
        </p:nvGraphicFramePr>
        <p:xfrm>
          <a:off x="528446" y="2170949"/>
          <a:ext cx="6912769" cy="3272611"/>
        </p:xfrm>
        <a:graphic>
          <a:graphicData uri="http://schemas.openxmlformats.org/drawingml/2006/table">
            <a:tbl>
              <a:tblPr>
                <a:tableStyleId>{8A107856-5554-42FB-B03E-39F5DBC370BA}</a:tableStyleId>
              </a:tblPr>
              <a:tblGrid>
                <a:gridCol w="2778662">
                  <a:extLst>
                    <a:ext uri="{9D8B030D-6E8A-4147-A177-3AD203B41FA5}">
                      <a16:colId xmlns:a16="http://schemas.microsoft.com/office/drawing/2014/main" xmlns="" val="20000"/>
                    </a:ext>
                  </a:extLst>
                </a:gridCol>
                <a:gridCol w="4134107">
                  <a:extLst>
                    <a:ext uri="{9D8B030D-6E8A-4147-A177-3AD203B41FA5}">
                      <a16:colId xmlns:a16="http://schemas.microsoft.com/office/drawing/2014/main" xmlns="" val="20001"/>
                    </a:ext>
                  </a:extLst>
                </a:gridCol>
              </a:tblGrid>
              <a:tr h="533826">
                <a:tc>
                  <a:txBody>
                    <a:bodyPr vert="horz" wrap="square"/>
                    <a:lstStyle/>
                    <a:p>
                      <a:pPr marL="0" algn="ctr" defTabSz="914400" rtl="0" eaLnBrk="1" latinLnBrk="0" hangingPunct="1">
                        <a:lnSpc>
                          <a:spcPct val="107000"/>
                        </a:lnSpc>
                        <a:spcAft>
                          <a:spcPct val="0"/>
                        </a:spcAft>
                        <a:defRPr/>
                      </a:pPr>
                      <a:r>
                        <a:rPr lang="ru-RU" sz="1000" kern="1200">
                          <a:solidFill>
                            <a:schemeClr val="tx1"/>
                          </a:solidFill>
                          <a:effectLst/>
                          <a:latin typeface="+mn-lt"/>
                        </a:rPr>
                        <a:t>Площадь</a:t>
                      </a:r>
                      <a:endParaRPr lang="ru-RU" sz="1000" kern="1200">
                        <a:solidFill>
                          <a:schemeClr val="tx1"/>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baseline="0" smtClean="0">
                          <a:solidFill>
                            <a:schemeClr val="tx1"/>
                          </a:solidFill>
                          <a:effectLst/>
                          <a:latin typeface="+mn-lt"/>
                        </a:rPr>
                        <a:t>30 </a:t>
                      </a:r>
                      <a:r>
                        <a:rPr lang="ru-RU" sz="1000" kern="1200" err="1" smtClean="0">
                          <a:solidFill>
                            <a:schemeClr val="tx1"/>
                          </a:solidFill>
                          <a:effectLst/>
                          <a:latin typeface="+mn-lt"/>
                        </a:rPr>
                        <a:t>кв.м</a:t>
                      </a:r>
                      <a:r>
                        <a:rPr lang="ru-RU" sz="1000" kern="1200">
                          <a:solidFill>
                            <a:schemeClr val="tx1"/>
                          </a:solidFill>
                          <a:effectLst/>
                          <a:latin typeface="+mn-lt"/>
                        </a:rPr>
                        <a:t>.</a:t>
                      </a:r>
                      <a:endParaRPr lang="ru-RU" sz="1000" kern="1200">
                        <a:solidFill>
                          <a:schemeClr val="tx1"/>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0"/>
                  </a:ext>
                </a:extLst>
              </a:tr>
              <a:tr h="323245">
                <a:tc>
                  <a:txBody>
                    <a:bodyPr vert="horz" wrap="square"/>
                    <a:lstStyle/>
                    <a:p>
                      <a:pPr marL="0" algn="ctr" defTabSz="914400" rtl="0" eaLnBrk="1" latinLnBrk="0" hangingPunct="1">
                        <a:lnSpc>
                          <a:spcPct val="107000"/>
                        </a:lnSpc>
                        <a:spcAft>
                          <a:spcPct val="0"/>
                        </a:spcAft>
                        <a:defRPr/>
                      </a:pPr>
                      <a:r>
                        <a:rPr lang="ru-RU" sz="1000" kern="1200">
                          <a:effectLst/>
                          <a:latin typeface="+mn-lt"/>
                        </a:rPr>
                        <a:t>Собственник </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Земли государственная собственность на которые не разграничена</a:t>
                      </a:r>
                    </a:p>
                  </a:txBody>
                  <a:tcPr marL="8254" marR="8254" marT="8256" marB="0" anchor="ctr" horzOverflow="overflow"/>
                </a:tc>
                <a:extLst>
                  <a:ext uri="{0D108BD9-81ED-4DB2-BD59-A6C34878D82A}">
                    <a16:rowId xmlns:a16="http://schemas.microsoft.com/office/drawing/2014/main" xmlns="" val="10002"/>
                  </a:ext>
                </a:extLst>
              </a:tr>
              <a:tr h="293664">
                <a:tc>
                  <a:txBody>
                    <a:bodyPr vert="horz" wrap="square"/>
                    <a:lstStyle/>
                    <a:p>
                      <a:pPr marL="0" algn="ctr" defTabSz="914400" rtl="0" eaLnBrk="1" latinLnBrk="0" hangingPunct="1">
                        <a:lnSpc>
                          <a:spcPct val="107000"/>
                        </a:lnSpc>
                        <a:spcAft>
                          <a:spcPct val="0"/>
                        </a:spcAft>
                        <a:defRPr/>
                      </a:pPr>
                      <a:r>
                        <a:rPr lang="ru-RU" sz="1000" kern="1200">
                          <a:effectLst/>
                          <a:latin typeface="+mn-lt"/>
                        </a:rPr>
                        <a:t>Категория земель</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Земли населенных пунктов</a:t>
                      </a:r>
                      <a:endParaRPr lang="ru-RU" alt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3"/>
                  </a:ext>
                </a:extLst>
              </a:tr>
              <a:tr h="410905">
                <a:tc>
                  <a:txBody>
                    <a:bodyPr vert="horz" wrap="square"/>
                    <a:lstStyle/>
                    <a:p>
                      <a:pPr marL="0" algn="ctr" defTabSz="914400" rtl="0" eaLnBrk="1" latinLnBrk="0" hangingPunct="1">
                        <a:lnSpc>
                          <a:spcPct val="107000"/>
                        </a:lnSpc>
                        <a:spcAft>
                          <a:spcPct val="0"/>
                        </a:spcAft>
                        <a:defRPr/>
                      </a:pPr>
                      <a:r>
                        <a:rPr lang="ru-RU" sz="1000" kern="1200">
                          <a:effectLst/>
                          <a:latin typeface="+mn-lt"/>
                        </a:rPr>
                        <a:t>Электроснабжение</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Техническая</a:t>
                      </a:r>
                      <a:r>
                        <a:rPr lang="ru-RU" sz="1000" kern="1200" baseline="0" smtClean="0">
                          <a:effectLst/>
                          <a:latin typeface="+mn-lt"/>
                        </a:rPr>
                        <a:t> возможность подключения имеется </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7"/>
                  </a:ext>
                </a:extLst>
              </a:tr>
              <a:tr h="375532">
                <a:tc>
                  <a:txBody>
                    <a:bodyPr vert="horz" wrap="square"/>
                    <a:lstStyle/>
                    <a:p>
                      <a:pPr marL="0" algn="ctr" defTabSz="914400" rtl="0" eaLnBrk="1" latinLnBrk="0" hangingPunct="1">
                        <a:lnSpc>
                          <a:spcPct val="107000"/>
                        </a:lnSpc>
                        <a:spcAft>
                          <a:spcPct val="0"/>
                        </a:spcAft>
                        <a:defRPr/>
                      </a:pPr>
                      <a:r>
                        <a:rPr lang="ru-RU" sz="1000" kern="1200">
                          <a:effectLst/>
                          <a:latin typeface="+mn-lt"/>
                        </a:rPr>
                        <a:t>Подъездные пути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a:effectLst/>
                          <a:latin typeface="+mn-lt"/>
                        </a:rPr>
                        <a:t>Асфальтовое покрытие</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11"/>
                  </a:ext>
                </a:extLst>
              </a:tr>
              <a:tr h="1335439">
                <a:tc>
                  <a:txBody>
                    <a:bodyPr vert="horz" wrap="square"/>
                    <a:lstStyle/>
                    <a:p>
                      <a:pPr marL="0" algn="ctr" defTabSz="914400" rtl="0" eaLnBrk="1" latinLnBrk="0" hangingPunct="1">
                        <a:lnSpc>
                          <a:spcPct val="107000"/>
                        </a:lnSpc>
                        <a:spcAft>
                          <a:spcPct val="0"/>
                        </a:spcAft>
                        <a:defRPr/>
                      </a:pPr>
                      <a:r>
                        <a:rPr lang="ru-RU" sz="1000" kern="1200">
                          <a:effectLst/>
                          <a:latin typeface="+mn-lt"/>
                        </a:rPr>
                        <a:t>Механизм предоставления инвестиционной площадки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Аукцион на право заключения договора на размещение нестационарного торгового объекта </a:t>
                      </a:r>
                      <a:endParaRPr lang="ru-RU" altLang="ru-RU" sz="1000" kern="1200">
                        <a:effectLst/>
                        <a:latin typeface="+mn-lt"/>
                      </a:endParaRPr>
                    </a:p>
                  </a:txBody>
                  <a:tcPr marL="0" marR="18000" marT="18000" marB="18000" anchor="ctr"/>
                </a:tc>
                <a:extLst>
                  <a:ext uri="{0D108BD9-81ED-4DB2-BD59-A6C34878D82A}">
                    <a16:rowId xmlns:a16="http://schemas.microsoft.com/office/drawing/2014/main" xmlns="" val="10013"/>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1079" y="2133600"/>
            <a:ext cx="3881437"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8662" y="3276600"/>
            <a:ext cx="442957" cy="6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116741"/>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703580" y="304800"/>
            <a:ext cx="6768752" cy="624530"/>
          </a:xfrm>
          <a:prstGeom prst="rect">
            <a:avLst/>
          </a:prstGeom>
        </p:spPr>
        <p:txBody>
          <a:bodyPr vert="horz" wrap="square" lIns="0" tIns="67310" rIns="0" bIns="0" rtlCol="0">
            <a:spAutoFit/>
          </a:bodyPr>
          <a:lstStyle/>
          <a:p>
            <a:pPr algn="ctr">
              <a:spcBef>
                <a:spcPts val="530"/>
              </a:spcBef>
              <a:defRPr/>
            </a:pPr>
            <a:r>
              <a:rPr lang="ru-RU" sz="1600" b="1" kern="1200">
                <a:solidFill>
                  <a:prstClr val="black"/>
                </a:solidFill>
                <a:latin typeface="Arial" panose="020b0604020202020204" pitchFamily="34" charset="0"/>
              </a:rPr>
              <a:t>Курганская область, </a:t>
            </a:r>
            <a:r>
              <a:rPr lang="ru-RU" sz="1600" b="1" kern="1200" err="1" smtClean="0">
                <a:solidFill>
                  <a:prstClr val="black"/>
                </a:solidFill>
                <a:latin typeface="Arial" panose="020b0604020202020204" pitchFamily="34" charset="0"/>
              </a:rPr>
              <a:t>Звериноголовский МО</a:t>
            </a:r>
            <a:r>
              <a:rPr lang="ru-RU" sz="1600" b="1">
                <a:solidFill>
                  <a:prstClr val="black"/>
                </a:solidFill>
                <a:latin typeface="Arial" panose="020b0604020202020204" pitchFamily="34" charset="0"/>
              </a:rPr>
              <a:t>, п</a:t>
            </a:r>
            <a:r>
              <a:rPr lang="ru-RU" sz="1600" b="1" smtClean="0">
                <a:solidFill>
                  <a:prstClr val="black"/>
                </a:solidFill>
                <a:latin typeface="Arial" panose="020b0604020202020204" pitchFamily="34" charset="0"/>
              </a:rPr>
              <a:t>. Искра </a:t>
            </a:r>
            <a:r>
              <a:rPr lang="ru-RU" sz="1600" b="1">
                <a:solidFill>
                  <a:prstClr val="black"/>
                </a:solidFill>
                <a:latin typeface="Arial" panose="020b0604020202020204" pitchFamily="34" charset="0"/>
              </a:rPr>
              <a:t>вблизи </a:t>
            </a:r>
            <a:endParaRPr lang="ru-RU" sz="1600" b="1" smtClean="0">
              <a:solidFill>
                <a:prstClr val="black"/>
              </a:solidFill>
              <a:latin typeface="Arial" panose="020b0604020202020204" pitchFamily="34" charset="0"/>
            </a:endParaRPr>
          </a:p>
          <a:p>
            <a:pPr algn="ctr">
              <a:spcBef>
                <a:spcPts val="530"/>
              </a:spcBef>
              <a:defRPr/>
            </a:pPr>
            <a:r>
              <a:rPr lang="ru-RU" sz="1600" b="1" smtClean="0">
                <a:solidFill>
                  <a:prstClr val="black"/>
                </a:solidFill>
                <a:latin typeface="Arial" panose="020b0604020202020204" pitchFamily="34" charset="0"/>
              </a:rPr>
              <a:t>кафе </a:t>
            </a:r>
            <a:r>
              <a:rPr lang="ru-RU" sz="1600" b="1">
                <a:solidFill>
                  <a:prstClr val="black"/>
                </a:solidFill>
                <a:latin typeface="Arial" panose="020b0604020202020204" pitchFamily="34" charset="0"/>
              </a:rPr>
              <a:t>"Охотник"</a:t>
            </a:r>
          </a:p>
        </p:txBody>
      </p:sp>
      <p:grpSp>
        <p:nvGrpSpPr>
          <p:cNvPr id="11" name="object 9">
            <a:extLst>
              <a:ext uri="{FF2B5EF4-FFF2-40B4-BE49-F238E27FC236}">
                <a16:creationId xmlns="" xmlns:a16="http://schemas.microsoft.com/office/drawing/2014/main" id="{C77832D2-620F-44CC-BA5A-9955E69890ED}"/>
              </a:ext>
            </a:extLst>
          </p:cNvPr>
          <p:cNvGrpSpPr/>
          <p:nvPr/>
        </p:nvGrpSpPr>
        <p:grpSpPr>
          <a:xfrm>
            <a:off x="0" y="1"/>
            <a:ext cx="703580" cy="1068712"/>
            <a:chOff x="0" y="1"/>
            <a:chExt cx="703580" cy="1068712"/>
          </a:xfrm>
          <a:solidFill>
            <a:schemeClr val="accent2">
              <a:lumMod val="20000"/>
              <a:lumOff val="80000"/>
            </a:schemeClr>
          </a:solidFill>
        </p:grpSpPr>
        <p:sp>
          <p:nvSpPr>
            <p:cNvPr id="12" name="object 10">
              <a:extLst>
                <a:ext uri="{FF2B5EF4-FFF2-40B4-BE49-F238E27FC236}">
                  <a16:creationId xmlns="" xmlns:a16="http://schemas.microsoft.com/office/drawing/2014/main" id="{28C92226-DA0A-454B-9E1E-77C7D6A3DF25}"/>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rtl="0">
                <a:defRPr/>
              </a:pPr>
              <a:endParaRPr kern="1200">
                <a:solidFill>
                  <a:srgbClr val="0070C0"/>
                </a:solidFill>
                <a:latin typeface="Arial" panose="020b0604020202020204" pitchFamily="34" charset="0"/>
              </a:endParaRPr>
            </a:p>
          </p:txBody>
        </p:sp>
        <p:sp>
          <p:nvSpPr>
            <p:cNvPr id="13" name="object 11">
              <a:extLst>
                <a:ext uri="{FF2B5EF4-FFF2-40B4-BE49-F238E27FC236}">
                  <a16:creationId xmlns="" xmlns:a16="http://schemas.microsoft.com/office/drawing/2014/main" id="{38A0FE6A-CC1A-42A3-9DE1-16D0A4F315EC}"/>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rtl="0">
                <a:defRPr/>
              </a:pPr>
              <a:endParaRPr kern="1200">
                <a:solidFill>
                  <a:srgbClr val="0070C0"/>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3849758393"/>
              </p:ext>
            </p:extLst>
          </p:nvPr>
        </p:nvGraphicFramePr>
        <p:xfrm>
          <a:off x="457200" y="2209800"/>
          <a:ext cx="6912769" cy="3272611"/>
        </p:xfrm>
        <a:graphic>
          <a:graphicData uri="http://schemas.openxmlformats.org/drawingml/2006/table">
            <a:tbl>
              <a:tblPr>
                <a:tableStyleId>{8A107856-5554-42FB-B03E-39F5DBC370BA}</a:tableStyleId>
              </a:tblPr>
              <a:tblGrid>
                <a:gridCol w="2778662">
                  <a:extLst>
                    <a:ext uri="{9D8B030D-6E8A-4147-A177-3AD203B41FA5}">
                      <a16:colId xmlns:a16="http://schemas.microsoft.com/office/drawing/2014/main" xmlns="" val="20000"/>
                    </a:ext>
                  </a:extLst>
                </a:gridCol>
                <a:gridCol w="4134107">
                  <a:extLst>
                    <a:ext uri="{9D8B030D-6E8A-4147-A177-3AD203B41FA5}">
                      <a16:colId xmlns:a16="http://schemas.microsoft.com/office/drawing/2014/main" xmlns="" val="20001"/>
                    </a:ext>
                  </a:extLst>
                </a:gridCol>
              </a:tblGrid>
              <a:tr h="533826">
                <a:tc>
                  <a:txBody>
                    <a:bodyPr vert="horz" wrap="square"/>
                    <a:lstStyle/>
                    <a:p>
                      <a:pPr marL="0" algn="ctr" defTabSz="914400" rtl="0" eaLnBrk="1" latinLnBrk="0" hangingPunct="1">
                        <a:lnSpc>
                          <a:spcPct val="107000"/>
                        </a:lnSpc>
                        <a:spcAft>
                          <a:spcPct val="0"/>
                        </a:spcAft>
                        <a:defRPr/>
                      </a:pPr>
                      <a:r>
                        <a:rPr lang="ru-RU" sz="1000" kern="1200">
                          <a:solidFill>
                            <a:schemeClr val="tx1"/>
                          </a:solidFill>
                          <a:effectLst/>
                          <a:latin typeface="+mn-lt"/>
                        </a:rPr>
                        <a:t>Площадь</a:t>
                      </a:r>
                      <a:endParaRPr lang="ru-RU" sz="1000" kern="1200">
                        <a:solidFill>
                          <a:schemeClr val="tx1"/>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baseline="0" smtClean="0">
                          <a:solidFill>
                            <a:schemeClr val="tx1"/>
                          </a:solidFill>
                          <a:effectLst/>
                          <a:latin typeface="+mn-lt"/>
                        </a:rPr>
                        <a:t>30 </a:t>
                      </a:r>
                      <a:r>
                        <a:rPr lang="ru-RU" sz="1000" kern="1200" err="1" smtClean="0">
                          <a:solidFill>
                            <a:schemeClr val="tx1"/>
                          </a:solidFill>
                          <a:effectLst/>
                          <a:latin typeface="+mn-lt"/>
                        </a:rPr>
                        <a:t>кв.м</a:t>
                      </a:r>
                      <a:r>
                        <a:rPr lang="ru-RU" sz="1000" kern="1200">
                          <a:solidFill>
                            <a:schemeClr val="tx1"/>
                          </a:solidFill>
                          <a:effectLst/>
                          <a:latin typeface="+mn-lt"/>
                        </a:rPr>
                        <a:t>.</a:t>
                      </a:r>
                      <a:endParaRPr lang="ru-RU" sz="1000" kern="1200">
                        <a:solidFill>
                          <a:schemeClr val="tx1"/>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0"/>
                  </a:ext>
                </a:extLst>
              </a:tr>
              <a:tr h="323245">
                <a:tc>
                  <a:txBody>
                    <a:bodyPr vert="horz" wrap="square"/>
                    <a:lstStyle/>
                    <a:p>
                      <a:pPr marL="0" algn="ctr" defTabSz="914400" rtl="0" eaLnBrk="1" latinLnBrk="0" hangingPunct="1">
                        <a:lnSpc>
                          <a:spcPct val="107000"/>
                        </a:lnSpc>
                        <a:spcAft>
                          <a:spcPct val="0"/>
                        </a:spcAft>
                        <a:defRPr/>
                      </a:pPr>
                      <a:r>
                        <a:rPr lang="ru-RU" sz="1000" kern="1200">
                          <a:effectLst/>
                          <a:latin typeface="+mn-lt"/>
                        </a:rPr>
                        <a:t>Собственник </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Земли государственная собственность на которые не разграничена</a:t>
                      </a:r>
                    </a:p>
                  </a:txBody>
                  <a:tcPr marL="8254" marR="8254" marT="8256" marB="0" anchor="ctr" horzOverflow="overflow"/>
                </a:tc>
                <a:extLst>
                  <a:ext uri="{0D108BD9-81ED-4DB2-BD59-A6C34878D82A}">
                    <a16:rowId xmlns:a16="http://schemas.microsoft.com/office/drawing/2014/main" xmlns="" val="10002"/>
                  </a:ext>
                </a:extLst>
              </a:tr>
              <a:tr h="293664">
                <a:tc>
                  <a:txBody>
                    <a:bodyPr vert="horz" wrap="square"/>
                    <a:lstStyle/>
                    <a:p>
                      <a:pPr marL="0" algn="ctr" defTabSz="914400" rtl="0" eaLnBrk="1" latinLnBrk="0" hangingPunct="1">
                        <a:lnSpc>
                          <a:spcPct val="107000"/>
                        </a:lnSpc>
                        <a:spcAft>
                          <a:spcPct val="0"/>
                        </a:spcAft>
                        <a:defRPr/>
                      </a:pPr>
                      <a:r>
                        <a:rPr lang="ru-RU" sz="1000" kern="1200">
                          <a:effectLst/>
                          <a:latin typeface="+mn-lt"/>
                        </a:rPr>
                        <a:t>Категория земель</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Земли населенных пунктов</a:t>
                      </a:r>
                      <a:endParaRPr lang="ru-RU" alt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3"/>
                  </a:ext>
                </a:extLst>
              </a:tr>
              <a:tr h="410905">
                <a:tc>
                  <a:txBody>
                    <a:bodyPr vert="horz" wrap="square"/>
                    <a:lstStyle/>
                    <a:p>
                      <a:pPr marL="0" algn="ctr" defTabSz="914400" rtl="0" eaLnBrk="1" latinLnBrk="0" hangingPunct="1">
                        <a:lnSpc>
                          <a:spcPct val="107000"/>
                        </a:lnSpc>
                        <a:spcAft>
                          <a:spcPct val="0"/>
                        </a:spcAft>
                        <a:defRPr/>
                      </a:pPr>
                      <a:r>
                        <a:rPr lang="ru-RU" sz="1000" kern="1200">
                          <a:effectLst/>
                          <a:latin typeface="+mn-lt"/>
                        </a:rPr>
                        <a:t>Электроснабжение</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Техническая</a:t>
                      </a:r>
                      <a:r>
                        <a:rPr lang="ru-RU" sz="1000" kern="1200" baseline="0" smtClean="0">
                          <a:effectLst/>
                          <a:latin typeface="+mn-lt"/>
                        </a:rPr>
                        <a:t> возможность подключения имеется </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7"/>
                  </a:ext>
                </a:extLst>
              </a:tr>
              <a:tr h="375532">
                <a:tc>
                  <a:txBody>
                    <a:bodyPr vert="horz" wrap="square"/>
                    <a:lstStyle/>
                    <a:p>
                      <a:pPr marL="0" algn="ctr" defTabSz="914400" rtl="0" eaLnBrk="1" latinLnBrk="0" hangingPunct="1">
                        <a:lnSpc>
                          <a:spcPct val="107000"/>
                        </a:lnSpc>
                        <a:spcAft>
                          <a:spcPct val="0"/>
                        </a:spcAft>
                        <a:defRPr/>
                      </a:pPr>
                      <a:r>
                        <a:rPr lang="ru-RU" sz="1000" kern="1200">
                          <a:effectLst/>
                          <a:latin typeface="+mn-lt"/>
                        </a:rPr>
                        <a:t>Подъездные пути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a:effectLst/>
                          <a:latin typeface="+mn-lt"/>
                        </a:rPr>
                        <a:t>Асфальтовое покрытие</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11"/>
                  </a:ext>
                </a:extLst>
              </a:tr>
              <a:tr h="1335439">
                <a:tc>
                  <a:txBody>
                    <a:bodyPr vert="horz" wrap="square"/>
                    <a:lstStyle/>
                    <a:p>
                      <a:pPr marL="0" algn="ctr" defTabSz="914400" rtl="0" eaLnBrk="1" latinLnBrk="0" hangingPunct="1">
                        <a:lnSpc>
                          <a:spcPct val="107000"/>
                        </a:lnSpc>
                        <a:spcAft>
                          <a:spcPct val="0"/>
                        </a:spcAft>
                        <a:defRPr/>
                      </a:pPr>
                      <a:r>
                        <a:rPr lang="ru-RU" sz="1000" kern="1200">
                          <a:effectLst/>
                          <a:latin typeface="+mn-lt"/>
                        </a:rPr>
                        <a:t>Механизм предоставления инвестиционной площадки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Аукцион на право заключения договора на размещение нестационарного торгового объекта </a:t>
                      </a:r>
                      <a:endParaRPr lang="ru-RU" altLang="ru-RU" sz="1000" kern="1200">
                        <a:effectLst/>
                        <a:latin typeface="+mn-lt"/>
                      </a:endParaRPr>
                    </a:p>
                  </a:txBody>
                  <a:tcPr marL="0" marR="18000" marT="18000" marB="18000" anchor="ctr"/>
                </a:tc>
                <a:extLst>
                  <a:ext uri="{0D108BD9-81ED-4DB2-BD59-A6C34878D82A}">
                    <a16:rowId xmlns:a16="http://schemas.microsoft.com/office/drawing/2014/main" xmlns="" val="10013"/>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06009" y="2133600"/>
            <a:ext cx="443492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7551" y="3511491"/>
            <a:ext cx="5302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27984"/>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703580" y="304800"/>
            <a:ext cx="6768752" cy="624530"/>
          </a:xfrm>
          <a:prstGeom prst="rect">
            <a:avLst/>
          </a:prstGeom>
        </p:spPr>
        <p:txBody>
          <a:bodyPr vert="horz" wrap="square" lIns="0" tIns="67310" rIns="0" bIns="0" rtlCol="0">
            <a:spAutoFit/>
          </a:bodyPr>
          <a:lstStyle/>
          <a:p>
            <a:pPr algn="ctr">
              <a:spcBef>
                <a:spcPts val="530"/>
              </a:spcBef>
              <a:defRPr/>
            </a:pPr>
            <a:r>
              <a:rPr lang="ru-RU" sz="1600" b="1" kern="1200">
                <a:solidFill>
                  <a:prstClr val="black"/>
                </a:solidFill>
                <a:latin typeface="Arial" panose="020b0604020202020204" pitchFamily="34" charset="0"/>
              </a:rPr>
              <a:t>Курганская область, </a:t>
            </a:r>
            <a:r>
              <a:rPr lang="ru-RU" sz="1600" b="1" kern="1200" err="1" smtClean="0">
                <a:solidFill>
                  <a:prstClr val="black"/>
                </a:solidFill>
                <a:latin typeface="Arial" panose="020b0604020202020204" pitchFamily="34" charset="0"/>
              </a:rPr>
              <a:t>Звериноголовский МО</a:t>
            </a:r>
            <a:r>
              <a:rPr lang="ru-RU" sz="1600" b="1">
                <a:solidFill>
                  <a:prstClr val="black"/>
                </a:solidFill>
                <a:latin typeface="Arial" panose="020b0604020202020204" pitchFamily="34" charset="0"/>
              </a:rPr>
              <a:t>, п</a:t>
            </a:r>
            <a:r>
              <a:rPr lang="ru-RU" sz="1600" b="1" smtClean="0">
                <a:solidFill>
                  <a:prstClr val="black"/>
                </a:solidFill>
                <a:latin typeface="Arial" panose="020b0604020202020204" pitchFamily="34" charset="0"/>
              </a:rPr>
              <a:t>. Искра </a:t>
            </a:r>
            <a:r>
              <a:rPr lang="ru-RU" sz="1600" b="1">
                <a:solidFill>
                  <a:prstClr val="black"/>
                </a:solidFill>
                <a:latin typeface="Arial" panose="020b0604020202020204" pitchFamily="34" charset="0"/>
              </a:rPr>
              <a:t>вблизи </a:t>
            </a:r>
            <a:endParaRPr lang="ru-RU" sz="1600" b="1" smtClean="0">
              <a:solidFill>
                <a:prstClr val="black"/>
              </a:solidFill>
              <a:latin typeface="Arial" panose="020b0604020202020204" pitchFamily="34" charset="0"/>
            </a:endParaRPr>
          </a:p>
          <a:p>
            <a:pPr algn="ctr">
              <a:spcBef>
                <a:spcPts val="530"/>
              </a:spcBef>
              <a:defRPr/>
            </a:pPr>
            <a:r>
              <a:rPr lang="ru-RU" sz="1600" b="1" smtClean="0">
                <a:solidFill>
                  <a:prstClr val="black"/>
                </a:solidFill>
                <a:latin typeface="Arial" panose="020b0604020202020204" pitchFamily="34" charset="0"/>
              </a:rPr>
              <a:t>кафе </a:t>
            </a:r>
            <a:r>
              <a:rPr lang="ru-RU" sz="1600" b="1">
                <a:solidFill>
                  <a:prstClr val="black"/>
                </a:solidFill>
                <a:latin typeface="Arial" panose="020b0604020202020204" pitchFamily="34" charset="0"/>
              </a:rPr>
              <a:t>"Охотник"</a:t>
            </a:r>
          </a:p>
        </p:txBody>
      </p:sp>
      <p:grpSp>
        <p:nvGrpSpPr>
          <p:cNvPr id="11" name="object 9">
            <a:extLst>
              <a:ext uri="{FF2B5EF4-FFF2-40B4-BE49-F238E27FC236}">
                <a16:creationId xmlns="" xmlns:a16="http://schemas.microsoft.com/office/drawing/2014/main" id="{C77832D2-620F-44CC-BA5A-9955E69890ED}"/>
              </a:ext>
            </a:extLst>
          </p:cNvPr>
          <p:cNvGrpSpPr/>
          <p:nvPr/>
        </p:nvGrpSpPr>
        <p:grpSpPr>
          <a:xfrm>
            <a:off x="0" y="1"/>
            <a:ext cx="703580" cy="1068712"/>
            <a:chOff x="0" y="1"/>
            <a:chExt cx="703580" cy="1068712"/>
          </a:xfrm>
          <a:solidFill>
            <a:schemeClr val="accent2">
              <a:lumMod val="20000"/>
              <a:lumOff val="80000"/>
            </a:schemeClr>
          </a:solidFill>
        </p:grpSpPr>
        <p:sp>
          <p:nvSpPr>
            <p:cNvPr id="12" name="object 10">
              <a:extLst>
                <a:ext uri="{FF2B5EF4-FFF2-40B4-BE49-F238E27FC236}">
                  <a16:creationId xmlns="" xmlns:a16="http://schemas.microsoft.com/office/drawing/2014/main" id="{28C92226-DA0A-454B-9E1E-77C7D6A3DF25}"/>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rtl="0">
                <a:defRPr/>
              </a:pPr>
              <a:endParaRPr kern="1200">
                <a:solidFill>
                  <a:srgbClr val="0070C0"/>
                </a:solidFill>
                <a:latin typeface="Arial" panose="020b0604020202020204" pitchFamily="34" charset="0"/>
              </a:endParaRPr>
            </a:p>
          </p:txBody>
        </p:sp>
        <p:sp>
          <p:nvSpPr>
            <p:cNvPr id="13" name="object 11">
              <a:extLst>
                <a:ext uri="{FF2B5EF4-FFF2-40B4-BE49-F238E27FC236}">
                  <a16:creationId xmlns="" xmlns:a16="http://schemas.microsoft.com/office/drawing/2014/main" id="{38A0FE6A-CC1A-42A3-9DE1-16D0A4F315EC}"/>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rtl="0">
                <a:defRPr/>
              </a:pPr>
              <a:endParaRPr kern="1200">
                <a:solidFill>
                  <a:srgbClr val="0070C0"/>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2689582533"/>
              </p:ext>
            </p:extLst>
          </p:nvPr>
        </p:nvGraphicFramePr>
        <p:xfrm>
          <a:off x="457200" y="2209800"/>
          <a:ext cx="6912769" cy="3272611"/>
        </p:xfrm>
        <a:graphic>
          <a:graphicData uri="http://schemas.openxmlformats.org/drawingml/2006/table">
            <a:tbl>
              <a:tblPr>
                <a:tableStyleId>{8A107856-5554-42FB-B03E-39F5DBC370BA}</a:tableStyleId>
              </a:tblPr>
              <a:tblGrid>
                <a:gridCol w="2778662">
                  <a:extLst>
                    <a:ext uri="{9D8B030D-6E8A-4147-A177-3AD203B41FA5}">
                      <a16:colId xmlns:a16="http://schemas.microsoft.com/office/drawing/2014/main" xmlns="" val="20000"/>
                    </a:ext>
                  </a:extLst>
                </a:gridCol>
                <a:gridCol w="4134107">
                  <a:extLst>
                    <a:ext uri="{9D8B030D-6E8A-4147-A177-3AD203B41FA5}">
                      <a16:colId xmlns:a16="http://schemas.microsoft.com/office/drawing/2014/main" xmlns="" val="20001"/>
                    </a:ext>
                  </a:extLst>
                </a:gridCol>
              </a:tblGrid>
              <a:tr h="533826">
                <a:tc>
                  <a:txBody>
                    <a:bodyPr vert="horz" wrap="square"/>
                    <a:lstStyle/>
                    <a:p>
                      <a:pPr marL="0" algn="ctr" defTabSz="914400" rtl="0" eaLnBrk="1" latinLnBrk="0" hangingPunct="1">
                        <a:lnSpc>
                          <a:spcPct val="107000"/>
                        </a:lnSpc>
                        <a:spcAft>
                          <a:spcPct val="0"/>
                        </a:spcAft>
                        <a:defRPr/>
                      </a:pPr>
                      <a:r>
                        <a:rPr lang="ru-RU" sz="1000" kern="1200">
                          <a:solidFill>
                            <a:schemeClr val="tx1"/>
                          </a:solidFill>
                          <a:effectLst/>
                          <a:latin typeface="+mn-lt"/>
                        </a:rPr>
                        <a:t>Площадь</a:t>
                      </a:r>
                      <a:endParaRPr lang="ru-RU" sz="1000" kern="1200">
                        <a:solidFill>
                          <a:schemeClr val="tx1"/>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baseline="0" smtClean="0">
                          <a:solidFill>
                            <a:schemeClr val="tx1"/>
                          </a:solidFill>
                          <a:effectLst/>
                          <a:latin typeface="+mn-lt"/>
                        </a:rPr>
                        <a:t>30 </a:t>
                      </a:r>
                      <a:r>
                        <a:rPr lang="ru-RU" sz="1000" kern="1200" err="1" smtClean="0">
                          <a:solidFill>
                            <a:schemeClr val="tx1"/>
                          </a:solidFill>
                          <a:effectLst/>
                          <a:latin typeface="+mn-lt"/>
                        </a:rPr>
                        <a:t>кв.м</a:t>
                      </a:r>
                      <a:r>
                        <a:rPr lang="ru-RU" sz="1000" kern="1200">
                          <a:solidFill>
                            <a:schemeClr val="tx1"/>
                          </a:solidFill>
                          <a:effectLst/>
                          <a:latin typeface="+mn-lt"/>
                        </a:rPr>
                        <a:t>.</a:t>
                      </a:r>
                      <a:endParaRPr lang="ru-RU" sz="1000" kern="1200">
                        <a:solidFill>
                          <a:schemeClr val="tx1"/>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0"/>
                  </a:ext>
                </a:extLst>
              </a:tr>
              <a:tr h="323245">
                <a:tc>
                  <a:txBody>
                    <a:bodyPr vert="horz" wrap="square"/>
                    <a:lstStyle/>
                    <a:p>
                      <a:pPr marL="0" algn="ctr" defTabSz="914400" rtl="0" eaLnBrk="1" latinLnBrk="0" hangingPunct="1">
                        <a:lnSpc>
                          <a:spcPct val="107000"/>
                        </a:lnSpc>
                        <a:spcAft>
                          <a:spcPct val="0"/>
                        </a:spcAft>
                        <a:defRPr/>
                      </a:pPr>
                      <a:r>
                        <a:rPr lang="ru-RU" sz="1000" kern="1200">
                          <a:effectLst/>
                          <a:latin typeface="+mn-lt"/>
                        </a:rPr>
                        <a:t>Собственник </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Земли государственная собственность на которые не разграничена</a:t>
                      </a:r>
                    </a:p>
                  </a:txBody>
                  <a:tcPr marL="8254" marR="8254" marT="8256" marB="0" anchor="ctr" horzOverflow="overflow"/>
                </a:tc>
                <a:extLst>
                  <a:ext uri="{0D108BD9-81ED-4DB2-BD59-A6C34878D82A}">
                    <a16:rowId xmlns:a16="http://schemas.microsoft.com/office/drawing/2014/main" xmlns="" val="10002"/>
                  </a:ext>
                </a:extLst>
              </a:tr>
              <a:tr h="293664">
                <a:tc>
                  <a:txBody>
                    <a:bodyPr vert="horz" wrap="square"/>
                    <a:lstStyle/>
                    <a:p>
                      <a:pPr marL="0" algn="ctr" defTabSz="914400" rtl="0" eaLnBrk="1" latinLnBrk="0" hangingPunct="1">
                        <a:lnSpc>
                          <a:spcPct val="107000"/>
                        </a:lnSpc>
                        <a:spcAft>
                          <a:spcPct val="0"/>
                        </a:spcAft>
                        <a:defRPr/>
                      </a:pPr>
                      <a:r>
                        <a:rPr lang="ru-RU" sz="1000" kern="1200">
                          <a:effectLst/>
                          <a:latin typeface="+mn-lt"/>
                        </a:rPr>
                        <a:t>Категория земель</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Земли населенных пунктов</a:t>
                      </a:r>
                      <a:endParaRPr lang="ru-RU" alt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3"/>
                  </a:ext>
                </a:extLst>
              </a:tr>
              <a:tr h="410905">
                <a:tc>
                  <a:txBody>
                    <a:bodyPr vert="horz" wrap="square"/>
                    <a:lstStyle/>
                    <a:p>
                      <a:pPr marL="0" algn="ctr" defTabSz="914400" rtl="0" eaLnBrk="1" latinLnBrk="0" hangingPunct="1">
                        <a:lnSpc>
                          <a:spcPct val="107000"/>
                        </a:lnSpc>
                        <a:spcAft>
                          <a:spcPct val="0"/>
                        </a:spcAft>
                        <a:defRPr/>
                      </a:pPr>
                      <a:r>
                        <a:rPr lang="ru-RU" sz="1000" kern="1200">
                          <a:effectLst/>
                          <a:latin typeface="+mn-lt"/>
                        </a:rPr>
                        <a:t>Электроснабжение</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Техническая</a:t>
                      </a:r>
                      <a:r>
                        <a:rPr lang="ru-RU" sz="1000" kern="1200" baseline="0" smtClean="0">
                          <a:effectLst/>
                          <a:latin typeface="+mn-lt"/>
                        </a:rPr>
                        <a:t> возможность подключения имеется </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7"/>
                  </a:ext>
                </a:extLst>
              </a:tr>
              <a:tr h="375532">
                <a:tc>
                  <a:txBody>
                    <a:bodyPr vert="horz" wrap="square"/>
                    <a:lstStyle/>
                    <a:p>
                      <a:pPr marL="0" algn="ctr" defTabSz="914400" rtl="0" eaLnBrk="1" latinLnBrk="0" hangingPunct="1">
                        <a:lnSpc>
                          <a:spcPct val="107000"/>
                        </a:lnSpc>
                        <a:spcAft>
                          <a:spcPct val="0"/>
                        </a:spcAft>
                        <a:defRPr/>
                      </a:pPr>
                      <a:r>
                        <a:rPr lang="ru-RU" sz="1000" kern="1200">
                          <a:effectLst/>
                          <a:latin typeface="+mn-lt"/>
                        </a:rPr>
                        <a:t>Подъездные пути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a:effectLst/>
                          <a:latin typeface="+mn-lt"/>
                        </a:rPr>
                        <a:t>Асфальтовое покрытие</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11"/>
                  </a:ext>
                </a:extLst>
              </a:tr>
              <a:tr h="1335439">
                <a:tc>
                  <a:txBody>
                    <a:bodyPr vert="horz" wrap="square"/>
                    <a:lstStyle/>
                    <a:p>
                      <a:pPr marL="0" algn="ctr" defTabSz="914400" rtl="0" eaLnBrk="1" latinLnBrk="0" hangingPunct="1">
                        <a:lnSpc>
                          <a:spcPct val="107000"/>
                        </a:lnSpc>
                        <a:spcAft>
                          <a:spcPct val="0"/>
                        </a:spcAft>
                        <a:defRPr/>
                      </a:pPr>
                      <a:r>
                        <a:rPr lang="ru-RU" sz="1000" kern="1200">
                          <a:effectLst/>
                          <a:latin typeface="+mn-lt"/>
                        </a:rPr>
                        <a:t>Механизм предоставления инвестиционной площадки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Аукцион на право заключения договора на размещение нестационарного торгового объекта </a:t>
                      </a:r>
                    </a:p>
                  </a:txBody>
                  <a:tcPr marL="0" marR="18000" marT="18000" marB="18000" anchor="ctr"/>
                </a:tc>
                <a:extLst>
                  <a:ext uri="{0D108BD9-81ED-4DB2-BD59-A6C34878D82A}">
                    <a16:rowId xmlns:a16="http://schemas.microsoft.com/office/drawing/2014/main" xmlns="" val="10013"/>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2286000"/>
            <a:ext cx="4267200" cy="32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15400" y="3406749"/>
            <a:ext cx="524596" cy="58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331140"/>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703580" y="304800"/>
            <a:ext cx="6768752" cy="560410"/>
          </a:xfrm>
          <a:prstGeom prst="rect">
            <a:avLst/>
          </a:prstGeom>
        </p:spPr>
        <p:txBody>
          <a:bodyPr vert="horz" wrap="square" lIns="0" tIns="67310" rIns="0" bIns="0" rtlCol="0">
            <a:spAutoFit/>
          </a:bodyPr>
          <a:lstStyle/>
          <a:p>
            <a:pPr algn="ctr">
              <a:spcBef>
                <a:spcPts val="530"/>
              </a:spcBef>
              <a:defRPr/>
            </a:pPr>
            <a:r>
              <a:rPr lang="ru-RU" sz="1600" b="1" kern="1200">
                <a:solidFill>
                  <a:prstClr val="black"/>
                </a:solidFill>
                <a:latin typeface="Arial" panose="020b0604020202020204" pitchFamily="34" charset="0"/>
              </a:rPr>
              <a:t>Курганская область, </a:t>
            </a:r>
            <a:r>
              <a:rPr lang="ru-RU" sz="1600" b="1" kern="1200" err="1" smtClean="0">
                <a:solidFill>
                  <a:prstClr val="black"/>
                </a:solidFill>
                <a:latin typeface="Arial" panose="020b0604020202020204" pitchFamily="34" charset="0"/>
              </a:rPr>
              <a:t>Звериноголовский МО</a:t>
            </a:r>
            <a:r>
              <a:rPr lang="ru-RU" sz="1600" b="1">
                <a:solidFill>
                  <a:prstClr val="black"/>
                </a:solidFill>
                <a:latin typeface="Arial" panose="020b0604020202020204" pitchFamily="34" charset="0"/>
              </a:rPr>
              <a:t>, п</a:t>
            </a:r>
            <a:r>
              <a:rPr lang="ru-RU" sz="1600" b="1" smtClean="0">
                <a:solidFill>
                  <a:prstClr val="black"/>
                </a:solidFill>
                <a:latin typeface="Arial" panose="020b0604020202020204" pitchFamily="34" charset="0"/>
              </a:rPr>
              <a:t>. Искра</a:t>
            </a:r>
            <a:r>
              <a:rPr lang="ru-RU" sz="1600" b="1">
                <a:solidFill>
                  <a:prstClr val="black"/>
                </a:solidFill>
                <a:latin typeface="Arial" panose="020b0604020202020204" pitchFamily="34" charset="0"/>
              </a:rPr>
              <a:t>, вблизи жилого дома 13 ул</a:t>
            </a:r>
            <a:r>
              <a:rPr lang="ru-RU" sz="1600" b="1" smtClean="0">
                <a:solidFill>
                  <a:prstClr val="black"/>
                </a:solidFill>
                <a:latin typeface="Arial" panose="020b0604020202020204" pitchFamily="34" charset="0"/>
              </a:rPr>
              <a:t>. Г. Ожгихина</a:t>
            </a:r>
            <a:endParaRPr lang="ru-RU" sz="1600" b="1">
              <a:solidFill>
                <a:prstClr val="black"/>
              </a:solidFill>
              <a:latin typeface="Arial" panose="020b0604020202020204" pitchFamily="34" charset="0"/>
            </a:endParaRPr>
          </a:p>
        </p:txBody>
      </p:sp>
      <p:grpSp>
        <p:nvGrpSpPr>
          <p:cNvPr id="11" name="object 9">
            <a:extLst>
              <a:ext uri="{FF2B5EF4-FFF2-40B4-BE49-F238E27FC236}">
                <a16:creationId xmlns="" xmlns:a16="http://schemas.microsoft.com/office/drawing/2014/main" id="{C77832D2-620F-44CC-BA5A-9955E69890ED}"/>
              </a:ext>
            </a:extLst>
          </p:cNvPr>
          <p:cNvGrpSpPr/>
          <p:nvPr/>
        </p:nvGrpSpPr>
        <p:grpSpPr>
          <a:xfrm>
            <a:off x="0" y="1"/>
            <a:ext cx="703580" cy="1068712"/>
            <a:chOff x="0" y="1"/>
            <a:chExt cx="703580" cy="1068712"/>
          </a:xfrm>
          <a:solidFill>
            <a:schemeClr val="accent2">
              <a:lumMod val="20000"/>
              <a:lumOff val="80000"/>
            </a:schemeClr>
          </a:solidFill>
        </p:grpSpPr>
        <p:sp>
          <p:nvSpPr>
            <p:cNvPr id="12" name="object 10">
              <a:extLst>
                <a:ext uri="{FF2B5EF4-FFF2-40B4-BE49-F238E27FC236}">
                  <a16:creationId xmlns="" xmlns:a16="http://schemas.microsoft.com/office/drawing/2014/main" id="{28C92226-DA0A-454B-9E1E-77C7D6A3DF25}"/>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rtl="0">
                <a:defRPr/>
              </a:pPr>
              <a:endParaRPr kern="1200">
                <a:solidFill>
                  <a:srgbClr val="0070C0"/>
                </a:solidFill>
                <a:latin typeface="Arial" panose="020b0604020202020204" pitchFamily="34" charset="0"/>
              </a:endParaRPr>
            </a:p>
          </p:txBody>
        </p:sp>
        <p:sp>
          <p:nvSpPr>
            <p:cNvPr id="13" name="object 11">
              <a:extLst>
                <a:ext uri="{FF2B5EF4-FFF2-40B4-BE49-F238E27FC236}">
                  <a16:creationId xmlns="" xmlns:a16="http://schemas.microsoft.com/office/drawing/2014/main" id="{38A0FE6A-CC1A-42A3-9DE1-16D0A4F315EC}"/>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rtl="0">
                <a:defRPr/>
              </a:pPr>
              <a:endParaRPr kern="1200">
                <a:solidFill>
                  <a:srgbClr val="0070C0"/>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114981741"/>
              </p:ext>
            </p:extLst>
          </p:nvPr>
        </p:nvGraphicFramePr>
        <p:xfrm>
          <a:off x="457200" y="2209800"/>
          <a:ext cx="6912769" cy="3272611"/>
        </p:xfrm>
        <a:graphic>
          <a:graphicData uri="http://schemas.openxmlformats.org/drawingml/2006/table">
            <a:tbl>
              <a:tblPr>
                <a:tableStyleId>{8A107856-5554-42FB-B03E-39F5DBC370BA}</a:tableStyleId>
              </a:tblPr>
              <a:tblGrid>
                <a:gridCol w="2778662">
                  <a:extLst>
                    <a:ext uri="{9D8B030D-6E8A-4147-A177-3AD203B41FA5}">
                      <a16:colId xmlns:a16="http://schemas.microsoft.com/office/drawing/2014/main" xmlns="" val="20000"/>
                    </a:ext>
                  </a:extLst>
                </a:gridCol>
                <a:gridCol w="4134107">
                  <a:extLst>
                    <a:ext uri="{9D8B030D-6E8A-4147-A177-3AD203B41FA5}">
                      <a16:colId xmlns:a16="http://schemas.microsoft.com/office/drawing/2014/main" xmlns="" val="20001"/>
                    </a:ext>
                  </a:extLst>
                </a:gridCol>
              </a:tblGrid>
              <a:tr h="533826">
                <a:tc>
                  <a:txBody>
                    <a:bodyPr vert="horz" wrap="square"/>
                    <a:lstStyle/>
                    <a:p>
                      <a:pPr marL="0" algn="ctr" defTabSz="914400" rtl="0" eaLnBrk="1" latinLnBrk="0" hangingPunct="1">
                        <a:lnSpc>
                          <a:spcPct val="107000"/>
                        </a:lnSpc>
                        <a:spcAft>
                          <a:spcPct val="0"/>
                        </a:spcAft>
                        <a:defRPr/>
                      </a:pPr>
                      <a:r>
                        <a:rPr lang="ru-RU" sz="1000" kern="1200">
                          <a:solidFill>
                            <a:schemeClr val="tx1"/>
                          </a:solidFill>
                          <a:effectLst/>
                          <a:latin typeface="+mn-lt"/>
                        </a:rPr>
                        <a:t>Площадь</a:t>
                      </a:r>
                      <a:endParaRPr lang="ru-RU" sz="1000" kern="1200">
                        <a:solidFill>
                          <a:schemeClr val="tx1"/>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baseline="0" smtClean="0">
                          <a:solidFill>
                            <a:schemeClr val="tx1"/>
                          </a:solidFill>
                          <a:effectLst/>
                          <a:latin typeface="+mn-lt"/>
                        </a:rPr>
                        <a:t>30 </a:t>
                      </a:r>
                      <a:r>
                        <a:rPr lang="ru-RU" sz="1000" kern="1200" err="1" smtClean="0">
                          <a:solidFill>
                            <a:schemeClr val="tx1"/>
                          </a:solidFill>
                          <a:effectLst/>
                          <a:latin typeface="+mn-lt"/>
                        </a:rPr>
                        <a:t>кв.м</a:t>
                      </a:r>
                      <a:r>
                        <a:rPr lang="ru-RU" sz="1000" kern="1200">
                          <a:solidFill>
                            <a:schemeClr val="tx1"/>
                          </a:solidFill>
                          <a:effectLst/>
                          <a:latin typeface="+mn-lt"/>
                        </a:rPr>
                        <a:t>.</a:t>
                      </a:r>
                      <a:endParaRPr lang="ru-RU" sz="1000" kern="1200">
                        <a:solidFill>
                          <a:schemeClr val="tx1"/>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0"/>
                  </a:ext>
                </a:extLst>
              </a:tr>
              <a:tr h="323245">
                <a:tc>
                  <a:txBody>
                    <a:bodyPr vert="horz" wrap="square"/>
                    <a:lstStyle/>
                    <a:p>
                      <a:pPr marL="0" algn="ctr" defTabSz="914400" rtl="0" eaLnBrk="1" latinLnBrk="0" hangingPunct="1">
                        <a:lnSpc>
                          <a:spcPct val="107000"/>
                        </a:lnSpc>
                        <a:spcAft>
                          <a:spcPct val="0"/>
                        </a:spcAft>
                        <a:defRPr/>
                      </a:pPr>
                      <a:r>
                        <a:rPr lang="ru-RU" sz="1000" kern="1200">
                          <a:effectLst/>
                          <a:latin typeface="+mn-lt"/>
                        </a:rPr>
                        <a:t>Собственник </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Земли государственная собственность на которые не разграничена</a:t>
                      </a:r>
                    </a:p>
                  </a:txBody>
                  <a:tcPr marL="8254" marR="8254" marT="8256" marB="0" anchor="ctr" horzOverflow="overflow"/>
                </a:tc>
                <a:extLst>
                  <a:ext uri="{0D108BD9-81ED-4DB2-BD59-A6C34878D82A}">
                    <a16:rowId xmlns:a16="http://schemas.microsoft.com/office/drawing/2014/main" xmlns="" val="10002"/>
                  </a:ext>
                </a:extLst>
              </a:tr>
              <a:tr h="293664">
                <a:tc>
                  <a:txBody>
                    <a:bodyPr vert="horz" wrap="square"/>
                    <a:lstStyle/>
                    <a:p>
                      <a:pPr marL="0" algn="ctr" defTabSz="914400" rtl="0" eaLnBrk="1" latinLnBrk="0" hangingPunct="1">
                        <a:lnSpc>
                          <a:spcPct val="107000"/>
                        </a:lnSpc>
                        <a:spcAft>
                          <a:spcPct val="0"/>
                        </a:spcAft>
                        <a:defRPr/>
                      </a:pPr>
                      <a:r>
                        <a:rPr lang="ru-RU" sz="1000" kern="1200">
                          <a:effectLst/>
                          <a:latin typeface="+mn-lt"/>
                        </a:rPr>
                        <a:t>Категория земель</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Земли населенных пунктов</a:t>
                      </a:r>
                      <a:endParaRPr lang="ru-RU" alt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3"/>
                  </a:ext>
                </a:extLst>
              </a:tr>
              <a:tr h="410905">
                <a:tc>
                  <a:txBody>
                    <a:bodyPr vert="horz" wrap="square"/>
                    <a:lstStyle/>
                    <a:p>
                      <a:pPr marL="0" algn="ctr" defTabSz="914400" rtl="0" eaLnBrk="1" latinLnBrk="0" hangingPunct="1">
                        <a:lnSpc>
                          <a:spcPct val="107000"/>
                        </a:lnSpc>
                        <a:spcAft>
                          <a:spcPct val="0"/>
                        </a:spcAft>
                        <a:defRPr/>
                      </a:pPr>
                      <a:r>
                        <a:rPr lang="ru-RU" sz="1000" kern="1200">
                          <a:effectLst/>
                          <a:latin typeface="+mn-lt"/>
                        </a:rPr>
                        <a:t>Электроснабжение</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Техническая</a:t>
                      </a:r>
                      <a:r>
                        <a:rPr lang="ru-RU" sz="1000" kern="1200" baseline="0" smtClean="0">
                          <a:effectLst/>
                          <a:latin typeface="+mn-lt"/>
                        </a:rPr>
                        <a:t> возможность подключения имеется </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7"/>
                  </a:ext>
                </a:extLst>
              </a:tr>
              <a:tr h="375532">
                <a:tc>
                  <a:txBody>
                    <a:bodyPr vert="horz" wrap="square"/>
                    <a:lstStyle/>
                    <a:p>
                      <a:pPr marL="0" algn="ctr" defTabSz="914400" rtl="0" eaLnBrk="1" latinLnBrk="0" hangingPunct="1">
                        <a:lnSpc>
                          <a:spcPct val="107000"/>
                        </a:lnSpc>
                        <a:spcAft>
                          <a:spcPct val="0"/>
                        </a:spcAft>
                        <a:defRPr/>
                      </a:pPr>
                      <a:r>
                        <a:rPr lang="ru-RU" sz="1000" kern="1200">
                          <a:effectLst/>
                          <a:latin typeface="+mn-lt"/>
                        </a:rPr>
                        <a:t>Подъездные пути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a:effectLst/>
                          <a:latin typeface="+mn-lt"/>
                        </a:rPr>
                        <a:t>Асфальтовое покрытие</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11"/>
                  </a:ext>
                </a:extLst>
              </a:tr>
              <a:tr h="1335439">
                <a:tc>
                  <a:txBody>
                    <a:bodyPr vert="horz" wrap="square"/>
                    <a:lstStyle/>
                    <a:p>
                      <a:pPr marL="0" algn="ctr" defTabSz="914400" rtl="0" eaLnBrk="1" latinLnBrk="0" hangingPunct="1">
                        <a:lnSpc>
                          <a:spcPct val="107000"/>
                        </a:lnSpc>
                        <a:spcAft>
                          <a:spcPct val="0"/>
                        </a:spcAft>
                        <a:defRPr/>
                      </a:pPr>
                      <a:r>
                        <a:rPr lang="ru-RU" sz="1000" kern="1200">
                          <a:effectLst/>
                          <a:latin typeface="+mn-lt"/>
                        </a:rPr>
                        <a:t>Механизм предоставления инвестиционной площадки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Аукцион на право заключения договора на размещение нестационарного торгового объекта </a:t>
                      </a:r>
                    </a:p>
                  </a:txBody>
                  <a:tcPr marL="0" marR="18000" marT="18000" marB="18000" anchor="ctr"/>
                </a:tc>
                <a:extLst>
                  <a:ext uri="{0D108BD9-81ED-4DB2-BD59-A6C34878D82A}">
                    <a16:rowId xmlns:a16="http://schemas.microsoft.com/office/drawing/2014/main" xmlns="" val="10013"/>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6881" y="2362200"/>
            <a:ext cx="375003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25000" y="3606493"/>
            <a:ext cx="40687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0987"/>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7" name="object 25"/>
          <p:cNvSpPr txBox="1"/>
          <p:nvPr/>
        </p:nvSpPr>
        <p:spPr bwMode="auto">
          <a:xfrm>
            <a:off x="703580" y="304800"/>
            <a:ext cx="6768752" cy="560410"/>
          </a:xfrm>
          <a:prstGeom prst="rect">
            <a:avLst/>
          </a:prstGeom>
        </p:spPr>
        <p:txBody>
          <a:bodyPr vert="horz" wrap="square" lIns="0" tIns="67310" rIns="0" bIns="0" rtlCol="0">
            <a:spAutoFit/>
          </a:bodyPr>
          <a:lstStyle/>
          <a:p>
            <a:pPr algn="ctr">
              <a:spcBef>
                <a:spcPts val="530"/>
              </a:spcBef>
              <a:defRPr/>
            </a:pPr>
            <a:r>
              <a:rPr lang="ru-RU" sz="1600" b="1" kern="1200">
                <a:solidFill>
                  <a:prstClr val="black"/>
                </a:solidFill>
                <a:latin typeface="Arial" panose="020b0604020202020204" pitchFamily="34" charset="0"/>
              </a:rPr>
              <a:t>Курганская область, </a:t>
            </a:r>
            <a:r>
              <a:rPr lang="ru-RU" sz="1600" b="1" kern="1200" err="1" smtClean="0">
                <a:solidFill>
                  <a:prstClr val="black"/>
                </a:solidFill>
                <a:latin typeface="Arial" panose="020b0604020202020204" pitchFamily="34" charset="0"/>
              </a:rPr>
              <a:t>Звериноголовский МО</a:t>
            </a:r>
            <a:r>
              <a:rPr lang="ru-RU" sz="1600" b="1">
                <a:solidFill>
                  <a:prstClr val="black"/>
                </a:solidFill>
                <a:latin typeface="Arial" panose="020b0604020202020204" pitchFamily="34" charset="0"/>
              </a:rPr>
              <a:t>, п</a:t>
            </a:r>
            <a:r>
              <a:rPr lang="ru-RU" sz="1600" b="1" smtClean="0">
                <a:solidFill>
                  <a:prstClr val="black"/>
                </a:solidFill>
                <a:latin typeface="Arial" panose="020b0604020202020204" pitchFamily="34" charset="0"/>
              </a:rPr>
              <a:t>. Искра</a:t>
            </a:r>
            <a:r>
              <a:rPr lang="ru-RU" sz="1600" b="1">
                <a:solidFill>
                  <a:prstClr val="black"/>
                </a:solidFill>
                <a:latin typeface="Arial" panose="020b0604020202020204" pitchFamily="34" charset="0"/>
              </a:rPr>
              <a:t>, вблизи магазина "Продукты, </a:t>
            </a:r>
            <a:r>
              <a:rPr lang="ru-RU" sz="1600" b="1" smtClean="0">
                <a:solidFill>
                  <a:prstClr val="black"/>
                </a:solidFill>
                <a:latin typeface="Arial" panose="020b0604020202020204" pitchFamily="34" charset="0"/>
              </a:rPr>
              <a:t>ул. Г. Ожгихина</a:t>
            </a:r>
            <a:r>
              <a:rPr lang="ru-RU" sz="1600" b="1">
                <a:solidFill>
                  <a:prstClr val="black"/>
                </a:solidFill>
                <a:latin typeface="Arial" panose="020b0604020202020204" pitchFamily="34" charset="0"/>
              </a:rPr>
              <a:t>, 3В</a:t>
            </a:r>
          </a:p>
        </p:txBody>
      </p:sp>
      <p:grpSp>
        <p:nvGrpSpPr>
          <p:cNvPr id="11" name="object 9">
            <a:extLst>
              <a:ext uri="{FF2B5EF4-FFF2-40B4-BE49-F238E27FC236}">
                <a16:creationId xmlns="" xmlns:a16="http://schemas.microsoft.com/office/drawing/2014/main" id="{C77832D2-620F-44CC-BA5A-9955E69890ED}"/>
              </a:ext>
            </a:extLst>
          </p:cNvPr>
          <p:cNvGrpSpPr/>
          <p:nvPr/>
        </p:nvGrpSpPr>
        <p:grpSpPr>
          <a:xfrm>
            <a:off x="0" y="1"/>
            <a:ext cx="703580" cy="1068712"/>
            <a:chOff x="0" y="1"/>
            <a:chExt cx="703580" cy="1068712"/>
          </a:xfrm>
          <a:solidFill>
            <a:schemeClr val="accent2">
              <a:lumMod val="20000"/>
              <a:lumOff val="80000"/>
            </a:schemeClr>
          </a:solidFill>
        </p:grpSpPr>
        <p:sp>
          <p:nvSpPr>
            <p:cNvPr id="12" name="object 10">
              <a:extLst>
                <a:ext uri="{FF2B5EF4-FFF2-40B4-BE49-F238E27FC236}">
                  <a16:creationId xmlns="" xmlns:a16="http://schemas.microsoft.com/office/drawing/2014/main" id="{28C92226-DA0A-454B-9E1E-77C7D6A3DF25}"/>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rtl="0">
                <a:defRPr/>
              </a:pPr>
              <a:endParaRPr kern="1200">
                <a:solidFill>
                  <a:srgbClr val="0070C0"/>
                </a:solidFill>
                <a:latin typeface="Arial" panose="020b0604020202020204" pitchFamily="34" charset="0"/>
              </a:endParaRPr>
            </a:p>
          </p:txBody>
        </p:sp>
        <p:sp>
          <p:nvSpPr>
            <p:cNvPr id="13" name="object 11">
              <a:extLst>
                <a:ext uri="{FF2B5EF4-FFF2-40B4-BE49-F238E27FC236}">
                  <a16:creationId xmlns="" xmlns:a16="http://schemas.microsoft.com/office/drawing/2014/main" id="{38A0FE6A-CC1A-42A3-9DE1-16D0A4F315EC}"/>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rtl="0">
                <a:defRPr/>
              </a:pPr>
              <a:endParaRPr kern="1200">
                <a:solidFill>
                  <a:srgbClr val="0070C0"/>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val="1228181583"/>
              </p:ext>
            </p:extLst>
          </p:nvPr>
        </p:nvGraphicFramePr>
        <p:xfrm>
          <a:off x="457200" y="2209800"/>
          <a:ext cx="6912769" cy="3272611"/>
        </p:xfrm>
        <a:graphic>
          <a:graphicData uri="http://schemas.openxmlformats.org/drawingml/2006/table">
            <a:tbl>
              <a:tblPr>
                <a:tableStyleId>{8A107856-5554-42FB-B03E-39F5DBC370BA}</a:tableStyleId>
              </a:tblPr>
              <a:tblGrid>
                <a:gridCol w="2778662">
                  <a:extLst>
                    <a:ext uri="{9D8B030D-6E8A-4147-A177-3AD203B41FA5}">
                      <a16:colId xmlns:a16="http://schemas.microsoft.com/office/drawing/2014/main" xmlns="" val="20000"/>
                    </a:ext>
                  </a:extLst>
                </a:gridCol>
                <a:gridCol w="4134107">
                  <a:extLst>
                    <a:ext uri="{9D8B030D-6E8A-4147-A177-3AD203B41FA5}">
                      <a16:colId xmlns:a16="http://schemas.microsoft.com/office/drawing/2014/main" xmlns="" val="20001"/>
                    </a:ext>
                  </a:extLst>
                </a:gridCol>
              </a:tblGrid>
              <a:tr h="533826">
                <a:tc>
                  <a:txBody>
                    <a:bodyPr vert="horz" wrap="square"/>
                    <a:lstStyle/>
                    <a:p>
                      <a:pPr marL="0" algn="ctr" defTabSz="914400" rtl="0" eaLnBrk="1" latinLnBrk="0" hangingPunct="1">
                        <a:lnSpc>
                          <a:spcPct val="107000"/>
                        </a:lnSpc>
                        <a:spcAft>
                          <a:spcPct val="0"/>
                        </a:spcAft>
                        <a:defRPr/>
                      </a:pPr>
                      <a:r>
                        <a:rPr lang="ru-RU" sz="1000" kern="1200">
                          <a:solidFill>
                            <a:schemeClr val="tx1"/>
                          </a:solidFill>
                          <a:effectLst/>
                          <a:latin typeface="+mn-lt"/>
                        </a:rPr>
                        <a:t>Площадь</a:t>
                      </a:r>
                      <a:endParaRPr lang="ru-RU" sz="1000" kern="1200">
                        <a:solidFill>
                          <a:schemeClr val="tx1"/>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baseline="0" smtClean="0">
                          <a:solidFill>
                            <a:schemeClr val="tx1"/>
                          </a:solidFill>
                          <a:effectLst/>
                          <a:latin typeface="+mn-lt"/>
                        </a:rPr>
                        <a:t>20 </a:t>
                      </a:r>
                      <a:r>
                        <a:rPr lang="ru-RU" sz="1000" kern="1200" err="1" smtClean="0">
                          <a:solidFill>
                            <a:schemeClr val="tx1"/>
                          </a:solidFill>
                          <a:effectLst/>
                          <a:latin typeface="+mn-lt"/>
                        </a:rPr>
                        <a:t>кв.м</a:t>
                      </a:r>
                      <a:r>
                        <a:rPr lang="ru-RU" sz="1000" kern="1200">
                          <a:solidFill>
                            <a:schemeClr val="tx1"/>
                          </a:solidFill>
                          <a:effectLst/>
                          <a:latin typeface="+mn-lt"/>
                        </a:rPr>
                        <a:t>.</a:t>
                      </a:r>
                      <a:endParaRPr lang="ru-RU" sz="1000" kern="1200">
                        <a:solidFill>
                          <a:schemeClr val="tx1"/>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0"/>
                  </a:ext>
                </a:extLst>
              </a:tr>
              <a:tr h="323245">
                <a:tc>
                  <a:txBody>
                    <a:bodyPr vert="horz" wrap="square"/>
                    <a:lstStyle/>
                    <a:p>
                      <a:pPr marL="0" algn="ctr" defTabSz="914400" rtl="0" eaLnBrk="1" latinLnBrk="0" hangingPunct="1">
                        <a:lnSpc>
                          <a:spcPct val="107000"/>
                        </a:lnSpc>
                        <a:spcAft>
                          <a:spcPct val="0"/>
                        </a:spcAft>
                        <a:defRPr/>
                      </a:pPr>
                      <a:r>
                        <a:rPr lang="ru-RU" sz="1000" kern="1200">
                          <a:effectLst/>
                          <a:latin typeface="+mn-lt"/>
                        </a:rPr>
                        <a:t>Собственник </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Земли государственная собственность на которые не разграничена</a:t>
                      </a:r>
                    </a:p>
                  </a:txBody>
                  <a:tcPr marL="8254" marR="8254" marT="8256" marB="0" anchor="ctr" horzOverflow="overflow"/>
                </a:tc>
                <a:extLst>
                  <a:ext uri="{0D108BD9-81ED-4DB2-BD59-A6C34878D82A}">
                    <a16:rowId xmlns:a16="http://schemas.microsoft.com/office/drawing/2014/main" xmlns="" val="10002"/>
                  </a:ext>
                </a:extLst>
              </a:tr>
              <a:tr h="293664">
                <a:tc>
                  <a:txBody>
                    <a:bodyPr vert="horz" wrap="square"/>
                    <a:lstStyle/>
                    <a:p>
                      <a:pPr marL="0" algn="ctr" defTabSz="914400" rtl="0" eaLnBrk="1" latinLnBrk="0" hangingPunct="1">
                        <a:lnSpc>
                          <a:spcPct val="107000"/>
                        </a:lnSpc>
                        <a:spcAft>
                          <a:spcPct val="0"/>
                        </a:spcAft>
                        <a:defRPr/>
                      </a:pPr>
                      <a:r>
                        <a:rPr lang="ru-RU" sz="1000" kern="1200">
                          <a:effectLst/>
                          <a:latin typeface="+mn-lt"/>
                        </a:rPr>
                        <a:t>Категория земель</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Земли населенных пунктов</a:t>
                      </a:r>
                      <a:endParaRPr lang="ru-RU" alt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3"/>
                  </a:ext>
                </a:extLst>
              </a:tr>
              <a:tr h="410905">
                <a:tc>
                  <a:txBody>
                    <a:bodyPr vert="horz" wrap="square"/>
                    <a:lstStyle/>
                    <a:p>
                      <a:pPr marL="0" algn="ctr" defTabSz="914400" rtl="0" eaLnBrk="1" latinLnBrk="0" hangingPunct="1">
                        <a:lnSpc>
                          <a:spcPct val="107000"/>
                        </a:lnSpc>
                        <a:spcAft>
                          <a:spcPct val="0"/>
                        </a:spcAft>
                        <a:defRPr/>
                      </a:pPr>
                      <a:r>
                        <a:rPr lang="ru-RU" sz="1000" kern="1200">
                          <a:effectLst/>
                          <a:latin typeface="+mn-lt"/>
                        </a:rPr>
                        <a:t>Электроснабжение</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smtClean="0">
                          <a:effectLst/>
                          <a:latin typeface="+mn-lt"/>
                        </a:rPr>
                        <a:t>Техническая</a:t>
                      </a:r>
                      <a:r>
                        <a:rPr lang="ru-RU" sz="1000" kern="1200" baseline="0" smtClean="0">
                          <a:effectLst/>
                          <a:latin typeface="+mn-lt"/>
                        </a:rPr>
                        <a:t> возможность подключения имеется </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07"/>
                  </a:ext>
                </a:extLst>
              </a:tr>
              <a:tr h="375532">
                <a:tc>
                  <a:txBody>
                    <a:bodyPr vert="horz" wrap="square"/>
                    <a:lstStyle/>
                    <a:p>
                      <a:pPr marL="0" algn="ctr" defTabSz="914400" rtl="0" eaLnBrk="1" latinLnBrk="0" hangingPunct="1">
                        <a:lnSpc>
                          <a:spcPct val="107000"/>
                        </a:lnSpc>
                        <a:spcAft>
                          <a:spcPct val="0"/>
                        </a:spcAft>
                        <a:defRPr/>
                      </a:pPr>
                      <a:r>
                        <a:rPr lang="ru-RU" sz="1000" kern="1200">
                          <a:effectLst/>
                          <a:latin typeface="+mn-lt"/>
                        </a:rPr>
                        <a:t>Подъездные пути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kern="1200">
                          <a:effectLst/>
                          <a:latin typeface="+mn-lt"/>
                        </a:rPr>
                        <a:t>Асфальтовое покрытие</a:t>
                      </a:r>
                      <a:endParaRPr lang="ru-RU" sz="1000" kern="1200">
                        <a:solidFill>
                          <a:schemeClr val="accent1">
                            <a:lumMod val="50000"/>
                          </a:schemeClr>
                        </a:solidFill>
                        <a:effectLst/>
                        <a:latin typeface="+mn-lt"/>
                        <a:ea typeface="+mn-ea"/>
                        <a:cs typeface="Arial" panose="020b0604020202020204" pitchFamily="34" charset="0"/>
                      </a:endParaRPr>
                    </a:p>
                  </a:txBody>
                  <a:tcPr marL="8254" marR="8254" marT="8256" marB="0" anchor="ctr" horzOverflow="overflow"/>
                </a:tc>
                <a:extLst>
                  <a:ext uri="{0D108BD9-81ED-4DB2-BD59-A6C34878D82A}">
                    <a16:rowId xmlns:a16="http://schemas.microsoft.com/office/drawing/2014/main" xmlns="" val="10011"/>
                  </a:ext>
                </a:extLst>
              </a:tr>
              <a:tr h="1335439">
                <a:tc>
                  <a:txBody>
                    <a:bodyPr vert="horz" wrap="square"/>
                    <a:lstStyle/>
                    <a:p>
                      <a:pPr marL="0" algn="ctr" defTabSz="914400" rtl="0" eaLnBrk="1" latinLnBrk="0" hangingPunct="1">
                        <a:lnSpc>
                          <a:spcPct val="107000"/>
                        </a:lnSpc>
                        <a:spcAft>
                          <a:spcPct val="0"/>
                        </a:spcAft>
                        <a:defRPr/>
                      </a:pPr>
                      <a:r>
                        <a:rPr lang="ru-RU" sz="1000" kern="1200">
                          <a:effectLst/>
                          <a:latin typeface="+mn-lt"/>
                        </a:rPr>
                        <a:t>Механизм предоставления инвестиционной площадки</a:t>
                      </a:r>
                      <a:endParaRPr lang="ru-RU" sz="1000" kern="1200">
                        <a:solidFill>
                          <a:schemeClr val="accent1">
                            <a:lumMod val="50000"/>
                          </a:schemeClr>
                        </a:solidFill>
                        <a:effectLst/>
                        <a:latin typeface="+mn-lt"/>
                        <a:ea typeface="+mn-ea"/>
                        <a:cs typeface="Arial" panose="020b0604020202020204" pitchFamily="34" charset="0"/>
                      </a:endParaRPr>
                    </a:p>
                  </a:txBody>
                  <a:tcPr marL="8255" marR="8255" marT="8255" marB="0" anchor="ctr"/>
                </a:tc>
                <a:tc>
                  <a:txBody>
                    <a:bodyPr vert="horz" wrap="square"/>
                    <a:lstStyle/>
                    <a:p>
                      <a:pPr marL="0" marR="0" lvl="0" indent="0" algn="ctr" defTabSz="914400" rtl="0" eaLnBrk="1" fontAlgn="base" latinLnBrk="0" hangingPunct="1">
                        <a:lnSpc>
                          <a:spcPct val="107000"/>
                        </a:lnSpc>
                        <a:spcBef>
                          <a:spcPct val="0"/>
                        </a:spcBef>
                        <a:spcAft>
                          <a:spcPct val="0"/>
                        </a:spcAft>
                        <a:buClrTx/>
                        <a:buSzTx/>
                        <a:buFontTx/>
                        <a:buNone/>
                        <a:defRPr/>
                      </a:pPr>
                      <a:r>
                        <a:rPr lang="ru-RU" altLang="ru-RU" sz="1000" kern="1200" smtClean="0">
                          <a:effectLst/>
                          <a:latin typeface="+mn-lt"/>
                        </a:rPr>
                        <a:t>Аукцион на право заключения договора на размещение нестационарного торгового объекта </a:t>
                      </a:r>
                    </a:p>
                  </a:txBody>
                  <a:tcPr marL="0" marR="18000" marT="18000" marB="18000" anchor="ctr"/>
                </a:tc>
                <a:extLst>
                  <a:ext uri="{0D108BD9-81ED-4DB2-BD59-A6C34878D82A}">
                    <a16:rowId xmlns:a16="http://schemas.microsoft.com/office/drawing/2014/main" xmlns="" val="10013"/>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8600" y="2286000"/>
            <a:ext cx="3768513"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67799" y="3399742"/>
            <a:ext cx="446675" cy="4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2889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2600366892"/>
              </p:ext>
            </p:extLst>
          </p:nvPr>
        </p:nvGraphicFramePr>
        <p:xfrm>
          <a:off x="304800" y="1021199"/>
          <a:ext cx="11658600" cy="5039429"/>
        </p:xfrm>
        <a:graphic>
          <a:graphicData uri="http://schemas.openxmlformats.org/drawingml/2006/table">
            <a:tbl>
              <a:tblPr>
                <a:tableStyleId>{BC89EF96-8CEA-46FF-86C4-4CE0E7609802}</a:tableStyleId>
              </a:tblPr>
              <a:tblGrid>
                <a:gridCol w="618939">
                  <a:extLst>
                    <a:ext uri="{9D8B030D-6E8A-4147-A177-3AD203B41FA5}">
                      <a16:colId xmlns:a16="http://schemas.microsoft.com/office/drawing/2014/main" xmlns="" val="20000"/>
                    </a:ext>
                  </a:extLst>
                </a:gridCol>
                <a:gridCol w="4871065">
                  <a:extLst>
                    <a:ext uri="{9D8B030D-6E8A-4147-A177-3AD203B41FA5}">
                      <a16:colId xmlns:a16="http://schemas.microsoft.com/office/drawing/2014/main" xmlns="" val="20001"/>
                    </a:ext>
                  </a:extLst>
                </a:gridCol>
                <a:gridCol w="1262937">
                  <a:extLst>
                    <a:ext uri="{9D8B030D-6E8A-4147-A177-3AD203B41FA5}">
                      <a16:colId xmlns:a16="http://schemas.microsoft.com/office/drawing/2014/main" xmlns="" val="20002"/>
                    </a:ext>
                  </a:extLst>
                </a:gridCol>
                <a:gridCol w="4905659">
                  <a:extLst>
                    <a:ext uri="{9D8B030D-6E8A-4147-A177-3AD203B41FA5}">
                      <a16:colId xmlns:a16="http://schemas.microsoft.com/office/drawing/2014/main" xmlns="" val="20003"/>
                    </a:ext>
                  </a:extLst>
                </a:gridCol>
              </a:tblGrid>
              <a:tr h="521147">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814774">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9</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ТОО "Труд"</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45:05:010202:49</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1"/>
                  </a:ext>
                </a:extLst>
              </a:tr>
              <a:tr h="814774">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ТОО Алабугское</a:t>
                      </a: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45:05:030501:12</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125 000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r h="81903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11</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ООО Алабуга</a:t>
                      </a: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45:05:030101:125</a:t>
                      </a:r>
                    </a:p>
                  </a:txBody>
                  <a:tcPr marL="13320" marR="13320" anchor="ctr"/>
                </a:tc>
                <a:tc>
                  <a:txBody>
                    <a:bodyPr vert="horz" wrap="square"/>
                    <a:lstStyle/>
                    <a:p>
                      <a:pPr algn="ct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136 000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4"/>
                  </a:ext>
                </a:extLst>
              </a:tr>
              <a:tr h="77712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12</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ООО Алабуга</a:t>
                      </a:r>
                      <a:endParaRPr lang="ru-RU" sz="1500" b="1" strike="noStrike" spc="-1" smtClean="0">
                        <a:solidFill>
                          <a:schemeClr val="accent1">
                            <a:lumMod val="50000"/>
                          </a:schemeClr>
                        </a:solidFill>
                        <a:latin typeface="Arial" panose="020b0604020202020204" pitchFamily="34" charset="0"/>
                        <a:cs typeface="Arial" panose="020b0604020202020204" pitchFamily="34" charset="0"/>
                      </a:endParaRP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45:05:030101:127</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136 002 </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6114485"/>
                  </a:ext>
                </a:extLst>
              </a:tr>
              <a:tr h="970349">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Отряд-Алабуга, АОЗТ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45:05:030502:226</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93 000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bl>
          </a:graphicData>
        </a:graphic>
      </p:graphicFrame>
    </p:spTree>
    <p:extLst>
      <p:ext uri="{BB962C8B-B14F-4D97-AF65-F5344CB8AC3E}">
        <p14:creationId xmlns:p14="http://schemas.microsoft.com/office/powerpoint/2010/main" val="3534964488"/>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object 2"/>
          <p:cNvPicPr/>
          <p:nvPr/>
        </p:nvPicPr>
        <p:blipFill>
          <a:blip r:embed="rId2"/>
          <a:srcRect l="-1" r="43311"/>
          <a:stretch>
            <a:fillRect/>
          </a:stretch>
        </p:blipFill>
        <p:spPr>
          <a:xfrm>
            <a:off x="1" y="0"/>
            <a:ext cx="5788549" cy="6858000"/>
          </a:xfrm>
          <a:prstGeom prst="rect">
            <a:avLst/>
          </a:prstGeom>
        </p:spPr>
      </p:pic>
      <p:sp>
        <p:nvSpPr>
          <p:cNvPr id="8" name="object 5"/>
          <p:cNvSpPr txBox="1">
            <a:spLocks noGrp="1"/>
          </p:cNvSpPr>
          <p:nvPr>
            <p:ph type="title"/>
          </p:nvPr>
        </p:nvSpPr>
        <p:spPr>
          <a:xfrm>
            <a:off x="321560" y="2405200"/>
            <a:ext cx="8454887" cy="1244571"/>
          </a:xfrm>
          <a:prstGeom prst="rect">
            <a:avLst/>
          </a:prstGeom>
        </p:spPr>
        <p:txBody>
          <a:bodyPr vert="horz" wrap="square" lIns="0" tIns="51435" rIns="0" bIns="0" rtlCol="0">
            <a:spAutoFit/>
          </a:bodyPr>
          <a:lstStyle/>
          <a:p>
            <a:pPr marL="12700" marR="5080" algn="ctr">
              <a:lnSpc>
                <a:spcPts val="3120"/>
              </a:lnSpc>
              <a:spcBef>
                <a:spcPts val="405"/>
              </a:spcBef>
            </a:pPr>
            <a:r>
              <a:rPr lang="ru-RU" sz="2800" spc="-5">
                <a:solidFill>
                  <a:srgbClr val="004485"/>
                </a:solidFill>
                <a:latin typeface="Arial" panose="020b0604020202020204" pitchFamily="34" charset="0"/>
                <a:cs typeface="Arial" panose="020b0604020202020204" pitchFamily="34" charset="0"/>
              </a:rPr>
              <a:t>ИНВЕСТИЦИОННЫЕ ПЛОЩАДКИ</a:t>
            </a:r>
            <a:br>
              <a:rPr lang="ru-RU" sz="2800" spc="-5">
                <a:solidFill>
                  <a:srgbClr val="004485"/>
                </a:solidFill>
                <a:latin typeface="Arial" panose="020b0604020202020204" pitchFamily="34" charset="0"/>
                <a:cs typeface="Arial" panose="020b0604020202020204" pitchFamily="34" charset="0"/>
              </a:rPr>
            </a:br>
            <a:r>
              <a:rPr lang="ru-RU" sz="2800" spc="-5">
                <a:solidFill>
                  <a:srgbClr val="004485"/>
                </a:solidFill>
                <a:latin typeface="Arial" panose="020b0604020202020204" pitchFamily="34" charset="0"/>
                <a:cs typeface="Arial" panose="020b0604020202020204" pitchFamily="34" charset="0"/>
              </a:rPr>
              <a:t> ДЛЯ РАЗМЕЩЕНИЯ ПРОЕКТОВ</a:t>
            </a:r>
            <a:br>
              <a:rPr lang="ru-RU" sz="2800" spc="-5">
                <a:solidFill>
                  <a:srgbClr val="004485"/>
                </a:solidFill>
                <a:latin typeface="Arial" panose="020b0604020202020204" pitchFamily="34" charset="0"/>
                <a:cs typeface="Arial" panose="020b0604020202020204" pitchFamily="34" charset="0"/>
              </a:rPr>
            </a:br>
            <a:r>
              <a:rPr lang="ru-RU" sz="2800" spc="-5">
                <a:solidFill>
                  <a:srgbClr val="004485"/>
                </a:solidFill>
                <a:latin typeface="Arial" panose="020b0604020202020204" pitchFamily="34" charset="0"/>
                <a:cs typeface="Arial" panose="020b0604020202020204" pitchFamily="34" charset="0"/>
              </a:rPr>
              <a:t> В СФЕРЕ ПРИДОРОЖНОГО СЕРВИСА</a:t>
            </a:r>
            <a:endParaRPr lang="ru-RU" sz="280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42" y="2297693"/>
            <a:ext cx="3543258" cy="2417197"/>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42" y="48"/>
            <a:ext cx="3543258" cy="2297689"/>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742" y="4692148"/>
            <a:ext cx="3543258" cy="2165852"/>
          </a:xfrm>
          <a:prstGeom prst="rect">
            <a:avLst/>
          </a:prstGeom>
        </p:spPr>
      </p:pic>
      <p:sp>
        <p:nvSpPr>
          <p:cNvPr id="6" name="Прямоугольник 5"/>
          <p:cNvSpPr/>
          <p:nvPr/>
        </p:nvSpPr>
        <p:spPr>
          <a:xfrm>
            <a:off x="8648742" y="0"/>
            <a:ext cx="3543256" cy="6858000"/>
          </a:xfrm>
          <a:prstGeom prst="rect">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2743663"/>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1" y="253812"/>
            <a:ext cx="7035805"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Курганская </a:t>
            </a:r>
            <a:r>
              <a:rPr lang="ru-RU" altLang="ru-RU" sz="1600" b="1">
                <a:solidFill>
                  <a:schemeClr val="tx1"/>
                </a:solidFill>
                <a:latin typeface="Arial" panose="020b0604020202020204" pitchFamily="34" charset="0"/>
                <a:cs typeface="Arial" panose="020b0604020202020204" pitchFamily="34" charset="0"/>
              </a:rPr>
              <a:t>область, </a:t>
            </a:r>
            <a:r>
              <a:rPr lang="ru-RU" altLang="ru-RU" sz="1600" b="1" err="1" smtClean="0">
                <a:solidFill>
                  <a:schemeClr val="tx1"/>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с. Звериноголовское, ул. Октябрьская, уч. 101</a:t>
            </a:r>
            <a:endParaRPr lang="ru-RU" altLang="ru-RU" sz="1600" b="1">
              <a:solidFill>
                <a:schemeClr val="tx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6" y="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Таблица 13"/>
          <p:cNvGraphicFramePr>
            <a:graphicFrameLocks noGrp="1"/>
          </p:cNvGraphicFramePr>
          <p:nvPr>
            <p:extLst>
              <p:ext uri="{D42A27DB-BD31-4B8C-83A1-F6EECF244321}">
                <p14:modId xmlns:p14="http://schemas.microsoft.com/office/powerpoint/2010/main" val="2308398054"/>
              </p:ext>
            </p:extLst>
          </p:nvPr>
        </p:nvGraphicFramePr>
        <p:xfrm>
          <a:off x="914400" y="1066800"/>
          <a:ext cx="6553200" cy="5419358"/>
        </p:xfrm>
        <a:graphic>
          <a:graphicData uri="http://schemas.openxmlformats.org/drawingml/2006/table">
            <a:tbl>
              <a:tblPr>
                <a:tableStyleId>{69CF1AB2-1976-4502-BF36-3FF5EA218861}</a:tableStyleId>
              </a:tblPr>
              <a:tblGrid>
                <a:gridCol w="2241733">
                  <a:extLst>
                    <a:ext uri="{9D8B030D-6E8A-4147-A177-3AD203B41FA5}">
                      <a16:colId xmlns:a16="http://schemas.microsoft.com/office/drawing/2014/main" xmlns="" val="20000"/>
                    </a:ext>
                  </a:extLst>
                </a:gridCol>
                <a:gridCol w="4311467">
                  <a:extLst>
                    <a:ext uri="{9D8B030D-6E8A-4147-A177-3AD203B41FA5}">
                      <a16:colId xmlns:a16="http://schemas.microsoft.com/office/drawing/2014/main" xmlns="" val="20001"/>
                    </a:ext>
                  </a:extLst>
                </a:gridCol>
              </a:tblGrid>
              <a:tr h="51302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15 000 кв. м.</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0"/>
                  </a:ext>
                </a:extLst>
              </a:tr>
              <a:tr h="25651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Кадастровый номер участка/квартала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 </a:t>
                      </a:r>
                      <a:r>
                        <a:rPr lang="ru-RU" sz="1000" smtClean="0">
                          <a:effectLst/>
                        </a:rPr>
                        <a:t>45:05:020102:774 </a:t>
                      </a:r>
                      <a:endParaRPr lang="ru-RU" sz="1000" b="0" smtClean="0">
                        <a:solidFill>
                          <a:schemeClr val="tx1"/>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1"/>
                  </a:ext>
                </a:extLst>
              </a:tr>
              <a:tr h="34201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не 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959837">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b="0" smtClean="0">
                          <a:effectLst/>
                          <a:latin typeface="+mn-lt"/>
                          <a:ea typeface="Calibri" pitchFamily="34" charset="0"/>
                          <a:cs typeface="Times New Roman" panose="02020603050405020304" pitchFamily="18" charset="0"/>
                        </a:rPr>
                        <a:t>Категория земель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lvl="0" algn="ctr"/>
                      <a:r>
                        <a:rPr lang="ru-RU" sz="1000" b="0" smtClean="0">
                          <a:effectLst/>
                          <a:latin typeface="+mn-lt"/>
                          <a:ea typeface="Calibri" pitchFamily="34" charset="0"/>
                          <a:cs typeface="Times New Roman" panose="02020603050405020304" pitchFamily="18" charset="0"/>
                        </a:rPr>
                        <a:t>Земли населенных пунктов </a:t>
                      </a:r>
                    </a:p>
                  </a:txBody>
                  <a:tcPr marL="8255" marR="8255" marT="8255" marB="0"/>
                </a:tc>
                <a:extLst>
                  <a:ext uri="{0D108BD9-81ED-4DB2-BD59-A6C34878D82A}">
                    <a16:rowId xmlns:a16="http://schemas.microsoft.com/office/drawing/2014/main" xmlns="" val="10004"/>
                  </a:ext>
                </a:extLst>
              </a:tr>
              <a:tr h="46606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Вид разрешенного использования</a:t>
                      </a:r>
                    </a:p>
                    <a:p>
                      <a:pPr algn="ctr">
                        <a:lnSpc>
                          <a:spcPct val="107000"/>
                        </a:lnSpc>
                        <a:spcAft>
                          <a:spcPct val="0"/>
                        </a:spcAft>
                      </a:pP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Для предпринимательства</a:t>
                      </a:r>
                    </a:p>
                  </a:txBody>
                  <a:tcPr marL="8255" marR="8255" marT="8255" marB="0"/>
                </a:tc>
                <a:extLst>
                  <a:ext uri="{0D108BD9-81ED-4DB2-BD59-A6C34878D82A}">
                    <a16:rowId xmlns:a16="http://schemas.microsoft.com/office/drawing/2014/main" xmlns="" val="10003"/>
                  </a:ext>
                </a:extLst>
              </a:tr>
              <a:tr h="25651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a:effectLst/>
                        </a:rPr>
                        <a:t> в</a:t>
                      </a:r>
                      <a:r>
                        <a:rPr lang="ru-RU" sz="1000" baseline="0">
                          <a:effectLst/>
                        </a:rPr>
                        <a:t> 50 метрах о</a:t>
                      </a:r>
                      <a:r>
                        <a:rPr lang="ru-RU" sz="1000">
                          <a:effectLst/>
                        </a:rPr>
                        <a:t>т действующей ВЛ</a:t>
                      </a:r>
                      <a:r>
                        <a:rPr lang="ru-RU" sz="1000" baseline="0">
                          <a:effectLst/>
                        </a:rPr>
                        <a:t> </a:t>
                      </a:r>
                      <a:r>
                        <a:rPr lang="ru-RU" sz="1000" baseline="0" smtClean="0">
                          <a:effectLst/>
                        </a:rPr>
                        <a:t>0,4-10 </a:t>
                      </a:r>
                      <a:r>
                        <a:rPr kumimoji="0" lang="ru-RU" sz="1000" u="none" strike="noStrike" kern="1200" cap="none" spc="0" normalizeH="0" baseline="0" noProof="0" smtClean="0">
                          <a:ln>
                            <a:noFill/>
                          </a:ln>
                          <a:effectLst/>
                          <a:uLnTx/>
                          <a:uFillTx/>
                        </a:rPr>
                        <a:t> (максимальная мощность -1,5 МВт)</a:t>
                      </a:r>
                      <a:endParaRPr kumimoji="0" lang="ru-RU" sz="1000" b="0" i="0" u="none" strike="noStrike" kern="1200" cap="none" spc="0" normalizeH="0" baseline="0" noProof="0" smtClean="0">
                        <a:ln>
                          <a:noFill/>
                        </a:ln>
                        <a:solidFill>
                          <a:schemeClr val="tx1"/>
                        </a:solidFill>
                        <a:effectLst/>
                        <a:uLnTx/>
                        <a:uFillTx/>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29909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Газоснабжение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Техническая возможность подключения имеется</a:t>
                      </a:r>
                    </a:p>
                  </a:txBody>
                  <a:tcPr marL="8255" marR="8255" marT="8255" marB="0"/>
                </a:tc>
                <a:extLst>
                  <a:ext uri="{0D108BD9-81ED-4DB2-BD59-A6C34878D82A}">
                    <a16:rowId xmlns:a16="http://schemas.microsoft.com/office/drawing/2014/main" xmlns="" val="10009"/>
                  </a:ext>
                </a:extLst>
              </a:tr>
              <a:tr h="59069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Возможность организации автономной артезианской скважины. Точную информацию о количестве и качестве подземных вод можно получить только по результатам геологоразведочных работ. </a:t>
                      </a:r>
                    </a:p>
                  </a:txBody>
                  <a:tcPr marL="8255" marR="8255" marT="8255" marB="0"/>
                </a:tc>
                <a:extLst>
                  <a:ext uri="{0D108BD9-81ED-4DB2-BD59-A6C34878D82A}">
                    <a16:rowId xmlns:a16="http://schemas.microsoft.com/office/drawing/2014/main" xmlns="" val="10011"/>
                  </a:ext>
                </a:extLst>
              </a:tr>
              <a:tr h="29909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 Строительство локальной канализации с отводом нечистот в септик</a:t>
                      </a:r>
                      <a:endParaRPr lang="ru-RU" sz="1000" b="0">
                        <a:effectLst/>
                        <a:latin typeface="+mn-lt"/>
                      </a:endParaRPr>
                    </a:p>
                  </a:txBody>
                  <a:tcPr marL="8255" marR="8255" marT="8255" marB="0"/>
                </a:tc>
              </a:tr>
              <a:tr h="26494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Асфальтированная дорога.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13"/>
                  </a:ext>
                </a:extLst>
              </a:tr>
              <a:tr h="117158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 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p>
                    <a:p>
                      <a:pPr marL="0" indent="0" algn="ctr">
                        <a:lnSpc>
                          <a:spcPct val="107000"/>
                        </a:lnSpc>
                        <a:spcAft>
                          <a:spcPct val="0"/>
                        </a:spcAft>
                        <a:buFontTx/>
                        <a:buNone/>
                      </a:pPr>
                      <a:endParaRPr kumimoji="0" lang="ru-RU" sz="1000" b="0" i="0" u="none" strike="noStrike" kern="1200" cap="none" spc="0" normalizeH="0" baseline="0" smtClean="0">
                        <a:ln>
                          <a:noFill/>
                        </a:ln>
                        <a:solidFill>
                          <a:prstClr val="black"/>
                        </a:solidFill>
                        <a:effectLst/>
                        <a:uLnTx/>
                        <a:uFillTx/>
                        <a:latin typeface="+mn-lt"/>
                        <a:ea typeface="Calibri" pitchFamily="34" charset="0"/>
                        <a:cs typeface="Times New Roman" panose="02020603050405020304" pitchFamily="18" charset="0"/>
                      </a:endParaRPr>
                    </a:p>
                  </a:txBody>
                  <a:tcPr marL="8255" marR="8255" marT="8255" marB="0"/>
                </a:tc>
              </a:tr>
            </a:tbl>
          </a:graphicData>
        </a:graphic>
      </p:graphicFrame>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3650883"/>
            <a:ext cx="41148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39386" y="1104900"/>
            <a:ext cx="3995414" cy="247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062837"/>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1" y="253812"/>
            <a:ext cx="7035805"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Курганская </a:t>
            </a:r>
            <a:r>
              <a:rPr lang="ru-RU" altLang="ru-RU" sz="1600" b="1">
                <a:solidFill>
                  <a:schemeClr val="tx1"/>
                </a:solidFill>
                <a:latin typeface="Arial" panose="020b0604020202020204" pitchFamily="34" charset="0"/>
                <a:cs typeface="Arial" panose="020b0604020202020204" pitchFamily="34" charset="0"/>
              </a:rPr>
              <a:t>область, </a:t>
            </a:r>
            <a:r>
              <a:rPr lang="ru-RU" altLang="ru-RU" sz="1600" b="1" err="1" smtClean="0">
                <a:solidFill>
                  <a:schemeClr val="tx1"/>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с. Звериноголовское</a:t>
            </a:r>
            <a:r>
              <a:rPr lang="ru-RU" altLang="ru-RU" sz="1600" b="1">
                <a:solidFill>
                  <a:schemeClr val="tx1"/>
                </a:solidFill>
                <a:latin typeface="Arial" panose="020b0604020202020204" pitchFamily="34" charset="0"/>
                <a:cs typeface="Arial" panose="020b0604020202020204" pitchFamily="34" charset="0"/>
              </a:rPr>
              <a:t>, ул</a:t>
            </a:r>
            <a:r>
              <a:rPr lang="ru-RU" altLang="ru-RU" sz="1600" b="1" smtClean="0">
                <a:solidFill>
                  <a:schemeClr val="tx1"/>
                </a:solidFill>
                <a:latin typeface="Arial" panose="020b0604020202020204" pitchFamily="34" charset="0"/>
                <a:cs typeface="Arial" panose="020b0604020202020204" pitchFamily="34" charset="0"/>
              </a:rPr>
              <a:t>. Октябрьская</a:t>
            </a:r>
            <a:r>
              <a:rPr lang="ru-RU" altLang="ru-RU" sz="1600" b="1">
                <a:solidFill>
                  <a:schemeClr val="tx1"/>
                </a:solidFill>
                <a:latin typeface="Arial" panose="020b0604020202020204" pitchFamily="34" charset="0"/>
                <a:cs typeface="Arial" panose="020b0604020202020204" pitchFamily="34" charset="0"/>
              </a:rPr>
              <a:t>, уч</a:t>
            </a:r>
            <a:r>
              <a:rPr lang="ru-RU" altLang="ru-RU" sz="1600" b="1" smtClean="0">
                <a:solidFill>
                  <a:schemeClr val="tx1"/>
                </a:solidFill>
                <a:latin typeface="Arial" panose="020b0604020202020204" pitchFamily="34" charset="0"/>
                <a:cs typeface="Arial" panose="020b0604020202020204" pitchFamily="34" charset="0"/>
              </a:rPr>
              <a:t>. 107</a:t>
            </a:r>
            <a:endParaRPr lang="ru-RU" altLang="ru-RU" sz="1600" b="1">
              <a:solidFill>
                <a:schemeClr val="tx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6" y="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4083571479"/>
              </p:ext>
            </p:extLst>
          </p:nvPr>
        </p:nvGraphicFramePr>
        <p:xfrm>
          <a:off x="1143000" y="1066800"/>
          <a:ext cx="6019800" cy="5334003"/>
        </p:xfrm>
        <a:graphic>
          <a:graphicData uri="http://schemas.openxmlformats.org/drawingml/2006/table">
            <a:tbl>
              <a:tblPr>
                <a:tableStyleId>{69CF1AB2-1976-4502-BF36-3FF5EA218861}</a:tableStyleId>
              </a:tblPr>
              <a:tblGrid>
                <a:gridCol w="2049913">
                  <a:extLst>
                    <a:ext uri="{9D8B030D-6E8A-4147-A177-3AD203B41FA5}">
                      <a16:colId xmlns:a16="http://schemas.microsoft.com/office/drawing/2014/main" xmlns="" val="20000"/>
                    </a:ext>
                  </a:extLst>
                </a:gridCol>
                <a:gridCol w="3969887">
                  <a:extLst>
                    <a:ext uri="{9D8B030D-6E8A-4147-A177-3AD203B41FA5}">
                      <a16:colId xmlns:a16="http://schemas.microsoft.com/office/drawing/2014/main" xmlns="" val="20001"/>
                    </a:ext>
                  </a:extLst>
                </a:gridCol>
              </a:tblGrid>
              <a:tr h="475240">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Площадь</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10 000 кв. м.</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0"/>
                  </a:ext>
                </a:extLst>
              </a:tr>
              <a:tr h="40487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Кадастровый номер </a:t>
                      </a:r>
                      <a:r>
                        <a:rPr lang="ru-RU" sz="1000" smtClean="0">
                          <a:effectLst/>
                        </a:rPr>
                        <a:t>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effectLst/>
                        </a:rPr>
                        <a:t> </a:t>
                      </a:r>
                      <a:r>
                        <a:rPr lang="ru-RU" sz="1000" smtClean="0">
                          <a:effectLst/>
                        </a:rPr>
                        <a:t>45:05:020102:775</a:t>
                      </a:r>
                      <a:endParaRPr lang="ru-RU" sz="1000" b="0" smtClean="0">
                        <a:solidFill>
                          <a:schemeClr val="tx1"/>
                        </a:solidFill>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1"/>
                  </a:ext>
                </a:extLst>
              </a:tr>
              <a:tr h="40487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Собственник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Государственная собственность не разграничена</a:t>
                      </a:r>
                      <a:endParaRPr lang="ru-RU" sz="1000" b="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2"/>
                  </a:ext>
                </a:extLst>
              </a:tr>
              <a:tr h="322758">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Категория земель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lvl="0" algn="ctr"/>
                      <a:r>
                        <a:rPr lang="ru-RU" sz="1000" smtClean="0">
                          <a:effectLst/>
                        </a:rPr>
                        <a:t>Земли населенных пунктов</a:t>
                      </a:r>
                      <a:endParaRPr lang="ru-RU" sz="1000" b="0" smtClean="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4"/>
                  </a:ext>
                </a:extLst>
              </a:tr>
              <a:tr h="41056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Вид разрешенного использования</a:t>
                      </a:r>
                      <a:endParaRPr lang="ru-RU" sz="1000" b="0">
                        <a:effectLst/>
                        <a:latin typeface="+mn-lt"/>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Для предпринимательства</a:t>
                      </a:r>
                    </a:p>
                  </a:txBody>
                  <a:tcPr marL="8255" marR="8255" marT="8255" marB="0"/>
                </a:tc>
                <a:extLst>
                  <a:ext uri="{0D108BD9-81ED-4DB2-BD59-A6C34878D82A}">
                    <a16:rowId xmlns:a16="http://schemas.microsoft.com/office/drawing/2014/main" xmlns="" val="10003"/>
                  </a:ext>
                </a:extLst>
              </a:tr>
              <a:tr h="40603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Электроснабжение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rtl="0" eaLnBrk="1" fontAlgn="auto" latinLnBrk="0" hangingPunct="1">
                        <a:lnSpc>
                          <a:spcPct val="107000"/>
                        </a:lnSpc>
                        <a:spcBef>
                          <a:spcPct val="0"/>
                        </a:spcBef>
                        <a:spcAft>
                          <a:spcPct val="0"/>
                        </a:spcAft>
                        <a:buClrTx/>
                        <a:buSzTx/>
                        <a:buFontTx/>
                        <a:buNone/>
                        <a:defRPr/>
                      </a:pPr>
                      <a:r>
                        <a:rPr lang="ru-RU" sz="1000">
                          <a:effectLst/>
                        </a:rPr>
                        <a:t> в</a:t>
                      </a:r>
                      <a:r>
                        <a:rPr lang="ru-RU" sz="1000" baseline="0">
                          <a:effectLst/>
                        </a:rPr>
                        <a:t> 20 метрах </a:t>
                      </a:r>
                      <a:r>
                        <a:rPr lang="ru-RU" sz="1000" baseline="0" smtClean="0">
                          <a:effectLst/>
                        </a:rPr>
                        <a:t>от</a:t>
                      </a:r>
                      <a:r>
                        <a:rPr lang="ru-RU" sz="1000" smtClean="0">
                          <a:effectLst/>
                        </a:rPr>
                        <a:t> </a:t>
                      </a:r>
                      <a:r>
                        <a:rPr lang="ru-RU" sz="1000">
                          <a:effectLst/>
                        </a:rPr>
                        <a:t>действующей ВЛ</a:t>
                      </a:r>
                      <a:r>
                        <a:rPr lang="ru-RU" sz="1000" baseline="0">
                          <a:effectLst/>
                        </a:rPr>
                        <a:t> </a:t>
                      </a:r>
                      <a:r>
                        <a:rPr lang="ru-RU" sz="1000" baseline="0" smtClean="0">
                          <a:effectLst/>
                        </a:rPr>
                        <a:t>0,4-10 </a:t>
                      </a:r>
                      <a:r>
                        <a:rPr kumimoji="0" lang="ru-RU" sz="1000" u="none" strike="noStrike" kern="1200" cap="none" spc="0" normalizeH="0" baseline="0" noProof="0" smtClean="0">
                          <a:ln>
                            <a:noFill/>
                          </a:ln>
                          <a:effectLst/>
                          <a:uLnTx/>
                          <a:uFillTx/>
                        </a:rPr>
                        <a:t> (максимальная мощность -1,5 МВт )</a:t>
                      </a:r>
                      <a:endParaRPr kumimoji="0" lang="ru-RU" sz="1000" b="0" i="0" u="none" strike="noStrike" kern="1200" cap="none" spc="0" normalizeH="0" baseline="0" noProof="0">
                        <a:ln>
                          <a:noFill/>
                        </a:ln>
                        <a:solidFill>
                          <a:srgbClr val="FF0000"/>
                        </a:solidFill>
                        <a:effectLst/>
                        <a:uLnTx/>
                        <a:uFillTx/>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08"/>
                  </a:ext>
                </a:extLst>
              </a:tr>
              <a:tr h="402841">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Газоснабжение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Техническая возможность подключения имеется</a:t>
                      </a:r>
                    </a:p>
                  </a:txBody>
                  <a:tcPr marL="8255" marR="8255" marT="8255" marB="0"/>
                </a:tc>
                <a:extLst>
                  <a:ext uri="{0D108BD9-81ED-4DB2-BD59-A6C34878D82A}">
                    <a16:rowId xmlns:a16="http://schemas.microsoft.com/office/drawing/2014/main" xmlns="" val="10009"/>
                  </a:ext>
                </a:extLst>
              </a:tr>
              <a:tr h="608422">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Водоснабжение </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Возможность организации автономной артезианской скважины. Точную информацию о количестве и качестве подземных вод можно получить только по результатам геологоразведочных работ. </a:t>
                      </a:r>
                      <a:endParaRPr lang="ru-RU" sz="1000" b="0" smtClean="0">
                        <a:effectLst/>
                        <a:latin typeface="+mn-lt"/>
                        <a:ea typeface="Calibri" pitchFamily="34" charset="0"/>
                        <a:cs typeface="Times New Roman" panose="02020603050405020304" pitchFamily="18" charset="0"/>
                      </a:endParaRPr>
                    </a:p>
                  </a:txBody>
                  <a:tcPr marL="8255" marR="8255" marT="8255" marB="0"/>
                </a:tc>
                <a:extLst>
                  <a:ext uri="{0D108BD9-81ED-4DB2-BD59-A6C34878D82A}">
                    <a16:rowId xmlns:a16="http://schemas.microsoft.com/office/drawing/2014/main" xmlns="" val="10011"/>
                  </a:ext>
                </a:extLst>
              </a:tr>
              <a:tr h="438785">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Водоотведение</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 Строительство локальной канализации с отводом нечистот в септик</a:t>
                      </a:r>
                      <a:endParaRPr lang="ru-RU" sz="1000" b="0">
                        <a:effectLst/>
                        <a:latin typeface="+mn-lt"/>
                      </a:endParaRPr>
                    </a:p>
                  </a:txBody>
                  <a:tcPr marL="8255" marR="8255" marT="8255" marB="0"/>
                </a:tc>
              </a:tr>
              <a:tr h="446414">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Подъездные пути</a:t>
                      </a:r>
                      <a:endParaRPr lang="ru-RU" sz="1000" b="0">
                        <a:effectLst/>
                        <a:latin typeface="+mn-lt"/>
                        <a:ea typeface="Calibri" pitchFamily="34" charset="0"/>
                        <a:cs typeface="Times New Roman" panose="02020603050405020304" pitchFamily="18"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a:effectLst/>
                        </a:rPr>
                        <a:t> </a:t>
                      </a:r>
                      <a:r>
                        <a:rPr lang="ru-RU" sz="1000" smtClean="0">
                          <a:effectLst/>
                        </a:rPr>
                        <a:t>Асфальтированная дорога</a:t>
                      </a:r>
                      <a:endParaRPr lang="ru-RU" sz="1000" b="0" smtClean="0">
                        <a:effectLst/>
                        <a:latin typeface="+mn-lt"/>
                      </a:endParaRPr>
                    </a:p>
                  </a:txBody>
                  <a:tcPr marL="8255" marR="8255" marT="8255" marB="0"/>
                </a:tc>
                <a:extLst>
                  <a:ext uri="{0D108BD9-81ED-4DB2-BD59-A6C34878D82A}">
                    <a16:rowId xmlns:a16="http://schemas.microsoft.com/office/drawing/2014/main" xmlns="" val="10013"/>
                  </a:ext>
                </a:extLst>
              </a:tr>
              <a:tr h="1013196">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lnSpc>
                          <a:spcPct val="107000"/>
                        </a:lnSpc>
                        <a:spcAft>
                          <a:spcPct val="0"/>
                        </a:spcAft>
                      </a:pPr>
                      <a:r>
                        <a:rPr lang="ru-RU" sz="1000" smtClean="0">
                          <a:effectLst/>
                        </a:rPr>
                        <a:t>Механизм предоставления инвестиционной площадки</a:t>
                      </a:r>
                      <a:endParaRPr lang="ru-RU" sz="1000" b="0">
                        <a:solidFill>
                          <a:schemeClr val="tx1"/>
                        </a:solidFill>
                        <a:effectLst/>
                        <a:latin typeface="+mn-lt"/>
                        <a:ea typeface="PT Astra Serif" pitchFamily="18" charset="-52"/>
                        <a:cs typeface="Arial" panose="020b0604020202020204" pitchFamily="34" charset="0"/>
                      </a:endParaRPr>
                    </a:p>
                  </a:txBody>
                  <a:tcPr marL="8255" marR="8255" marT="8255" marB="0"/>
                </a:tc>
                <a:tc>
                  <a:txBody>
                    <a:bodyPr vert="horz" wrap="square"/>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indent="0" algn="ctr">
                        <a:lnSpc>
                          <a:spcPct val="107000"/>
                        </a:lnSpc>
                        <a:spcAft>
                          <a:spcPct val="0"/>
                        </a:spcAft>
                        <a:buFontTx/>
                        <a:buNone/>
                      </a:pPr>
                      <a:r>
                        <a:rPr kumimoji="0" lang="ru-RU" sz="1000" u="none" strike="noStrike" kern="1200" cap="none" spc="0" normalizeH="0" baseline="0" smtClean="0">
                          <a:ln>
                            <a:noFill/>
                          </a:ln>
                          <a:effectLst/>
                          <a:uLnTx/>
                          <a:uFillTx/>
                        </a:rPr>
                        <a:t> 1) Предоставление земельного участка в аренду без проведения торгов в целях реализации масштабных инвестиционных проектов с последующим правом выкупа;</a:t>
                      </a:r>
                    </a:p>
                    <a:p>
                      <a:pPr marL="0" indent="0" algn="ctr">
                        <a:lnSpc>
                          <a:spcPct val="107000"/>
                        </a:lnSpc>
                        <a:spcAft>
                          <a:spcPct val="0"/>
                        </a:spcAft>
                        <a:buFontTx/>
                        <a:buNone/>
                      </a:pPr>
                      <a:r>
                        <a:rPr kumimoji="0" lang="ru-RU" sz="1000" u="none" strike="noStrike" kern="1200" cap="none" spc="0" normalizeH="0" baseline="0" smtClean="0">
                          <a:ln>
                            <a:noFill/>
                          </a:ln>
                          <a:effectLst/>
                          <a:uLnTx/>
                          <a:uFillTx/>
                        </a:rPr>
                        <a:t>2 ) Аукцион по предоставлению в аренду земельного участка/продажа земельного участка.</a:t>
                      </a:r>
                      <a:endParaRPr kumimoji="0" lang="ru-RU" sz="1000" b="0" i="0" u="none" strike="noStrike" kern="1200" cap="none" spc="0" normalizeH="0" baseline="0" smtClean="0">
                        <a:ln>
                          <a:noFill/>
                        </a:ln>
                        <a:solidFill>
                          <a:prstClr val="black"/>
                        </a:solidFill>
                        <a:effectLst/>
                        <a:uLnTx/>
                        <a:uFillTx/>
                        <a:latin typeface="+mn-lt"/>
                        <a:ea typeface="Calibri" pitchFamily="34" charset="0"/>
                        <a:cs typeface="Times New Roman" panose="02020603050405020304" pitchFamily="18" charset="0"/>
                      </a:endParaRPr>
                    </a:p>
                  </a:txBody>
                  <a:tcPr marL="8255" marR="8255" marT="8255" marB="0"/>
                </a:tc>
              </a:tr>
            </a:tbl>
          </a:graphicData>
        </a:graphic>
      </p:graphicFrame>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43800" y="3657600"/>
            <a:ext cx="4267199"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43800" y="1060938"/>
            <a:ext cx="4191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45858"/>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6" y="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5"/>
          <p:cNvSpPr txBox="1">
            <a:spLocks noChangeArrowheads="1"/>
          </p:cNvSpPr>
          <p:nvPr/>
        </p:nvSpPr>
        <p:spPr bwMode="auto">
          <a:xfrm>
            <a:off x="703581" y="253812"/>
            <a:ext cx="7035805"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schemeClr val="tx1"/>
                </a:solidFill>
                <a:latin typeface="Arial" panose="020b0604020202020204" pitchFamily="34" charset="0"/>
                <a:cs typeface="Arial" panose="020b0604020202020204" pitchFamily="34" charset="0"/>
              </a:rPr>
              <a:t>Курганская </a:t>
            </a:r>
            <a:r>
              <a:rPr lang="ru-RU" altLang="ru-RU" sz="1600" b="1">
                <a:solidFill>
                  <a:schemeClr val="tx1"/>
                </a:solidFill>
                <a:latin typeface="Arial" panose="020b0604020202020204" pitchFamily="34" charset="0"/>
                <a:cs typeface="Arial" panose="020b0604020202020204" pitchFamily="34" charset="0"/>
              </a:rPr>
              <a:t>область, </a:t>
            </a:r>
            <a:r>
              <a:rPr lang="ru-RU" altLang="ru-RU" sz="1600" b="1" err="1" smtClean="0">
                <a:solidFill>
                  <a:schemeClr val="tx1"/>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err="1" smtClean="0">
                <a:solidFill>
                  <a:schemeClr val="tx1"/>
                </a:solidFill>
                <a:latin typeface="Arial" panose="020b0604020202020204" pitchFamily="34" charset="0"/>
                <a:cs typeface="Arial" panose="020b0604020202020204" pitchFamily="34" charset="0"/>
              </a:rPr>
              <a:t>с.Труд и Знание</a:t>
            </a:r>
            <a:endParaRPr lang="ru-RU" altLang="ru-RU" sz="1600" b="1">
              <a:solidFill>
                <a:schemeClr val="tx1"/>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95344274"/>
              </p:ext>
            </p:extLst>
          </p:nvPr>
        </p:nvGraphicFramePr>
        <p:xfrm>
          <a:off x="1143000" y="1066800"/>
          <a:ext cx="6019800" cy="5334003"/>
        </p:xfrm>
        <a:graphic>
          <a:graphicData uri="http://schemas.openxmlformats.org/drawingml/2006/table">
            <a:tbl>
              <a:tblPr>
                <a:tableStyleId>{69CF1AB2-1976-4502-BF36-3FF5EA218861}</a:tableStyleId>
              </a:tblPr>
              <a:tblGrid>
                <a:gridCol w="2049913">
                  <a:extLst>
                    <a:ext uri="{9D8B030D-6E8A-4147-A177-3AD203B41FA5}">
                      <a16:colId xmlns:a16="http://schemas.microsoft.com/office/drawing/2014/main" xmlns="" val="20000"/>
                    </a:ext>
                  </a:extLst>
                </a:gridCol>
                <a:gridCol w="3969887">
                  <a:extLst>
                    <a:ext uri="{9D8B030D-6E8A-4147-A177-3AD203B41FA5}">
                      <a16:colId xmlns:a16="http://schemas.microsoft.com/office/drawing/2014/main" xmlns="" val="20001"/>
                    </a:ext>
                  </a:extLst>
                </a:gridCol>
              </a:tblGrid>
              <a:tr h="47524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1 500 </a:t>
                      </a:r>
                      <a:r>
                        <a:rPr lang="ru-RU" sz="1000" u="none" strike="noStrike" kern="1200"/>
                        <a:t>кв</a:t>
                      </a:r>
                      <a:r>
                        <a:rPr lang="ru-RU" sz="1000" u="none" strike="noStrike" kern="1200" smtClean="0"/>
                        <a:t>. м</a:t>
                      </a:r>
                      <a:r>
                        <a:rPr lang="ru-RU" sz="1000" u="none" strike="noStrike" kern="1200"/>
                        <a:t>.</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0"/>
                  </a:ext>
                </a:extLst>
              </a:tr>
              <a:tr h="40487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45:05:011001</a:t>
                      </a:r>
                      <a:r>
                        <a:rPr lang="en-US" sz="1000" kern="1200" smtClean="0"/>
                        <a:t>:1063</a:t>
                      </a:r>
                      <a:endParaRPr lang="ru-RU" sz="1000"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1"/>
                  </a:ext>
                </a:extLst>
              </a:tr>
              <a:tr h="40487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Государственная собственность не разграничена</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2"/>
                  </a:ext>
                </a:extLst>
              </a:tr>
              <a:tr h="32275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4"/>
                  </a:ext>
                </a:extLst>
              </a:tr>
              <a:tr h="41056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Предпринимательство</a:t>
                      </a:r>
                      <a:endParaRPr lang="ru-RU" sz="10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40603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a:t>В </a:t>
                      </a:r>
                      <a:r>
                        <a:rPr lang="ru-RU" sz="1000" u="none" strike="noStrike" kern="1200" smtClean="0"/>
                        <a:t>100 </a:t>
                      </a:r>
                      <a:r>
                        <a:rPr lang="ru-RU" sz="1000" u="none" strike="noStrike" kern="1200"/>
                        <a:t>метрах </a:t>
                      </a:r>
                      <a:r>
                        <a:rPr lang="ru-RU" sz="1000" u="none" strike="noStrike" kern="1200" smtClean="0"/>
                        <a:t>от действующей ВЛ 0,4 - 10 </a:t>
                      </a:r>
                      <a:endParaRPr lang="ru-RU" sz="1000" u="none" strike="noStrike" kern="1200">
                        <a:solidFill>
                          <a:schemeClr val="accent1">
                            <a:lumMod val="50000"/>
                          </a:schemeClr>
                        </a:solidFill>
                        <a:latin typeface="+mn-lt"/>
                        <a:cs typeface="Arial" panose="020b0604020202020204" pitchFamily="34" charset="0"/>
                      </a:endParaRPr>
                    </a:p>
                  </a:txBody>
                  <a:tcPr anchor="ctr"/>
                </a:tc>
                <a:extLst>
                  <a:ext uri="{0D108BD9-81ED-4DB2-BD59-A6C34878D82A}">
                    <a16:rowId xmlns:a16="http://schemas.microsoft.com/office/drawing/2014/main" xmlns="" val="10008"/>
                  </a:ext>
                </a:extLst>
              </a:tr>
              <a:tr h="40284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Техническая возможность подключения имеется</a:t>
                      </a:r>
                    </a:p>
                  </a:txBody>
                  <a:tcPr anchor="ctr"/>
                </a:tc>
                <a:extLst>
                  <a:ext uri="{0D108BD9-81ED-4DB2-BD59-A6C34878D82A}">
                    <a16:rowId xmlns:a16="http://schemas.microsoft.com/office/drawing/2014/main" xmlns="" val="10009"/>
                  </a:ext>
                </a:extLst>
              </a:tr>
              <a:tr h="60842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Действующий водопровод расположен на расстоянии 100 м от участка</a:t>
                      </a:r>
                      <a:endParaRPr lang="ru-RU" sz="1000" u="none" strike="noStrike" kern="1200">
                        <a:ln>
                          <a:noFill/>
                        </a:ln>
                      </a:endParaRPr>
                    </a:p>
                  </a:txBody>
                  <a:tcPr marL="82953" marR="82953" marT="41476" marB="41476" anchor="ctr"/>
                </a:tc>
                <a:extLst>
                  <a:ext uri="{0D108BD9-81ED-4DB2-BD59-A6C34878D82A}">
                    <a16:rowId xmlns:a16="http://schemas.microsoft.com/office/drawing/2014/main" xmlns="" val="10011"/>
                  </a:ext>
                </a:extLst>
              </a:tr>
              <a:tr h="43878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Строительство локальной канализации с отводом нечистот в септик</a:t>
                      </a:r>
                      <a:endParaRPr lang="ru-RU" sz="1000"/>
                    </a:p>
                  </a:txBody>
                  <a:tcPr marL="8255" marR="8255" marT="8254" marB="0" anchor="ctr"/>
                </a:tc>
              </a:tr>
              <a:tr h="44641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a:ln>
                            <a:noFill/>
                          </a:ln>
                          <a:effectLst/>
                        </a:rPr>
                        <a:t>Асфальтированная </a:t>
                      </a:r>
                      <a:r>
                        <a:rPr kumimoji="0" lang="ru-RU" sz="1000" u="none" strike="noStrike" cap="none" normalizeH="0" baseline="0" smtClean="0">
                          <a:ln>
                            <a:noFill/>
                          </a:ln>
                          <a:effectLst/>
                        </a:rPr>
                        <a:t>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1013196">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Аукцион по предоставлению в аренду земельного участка</a:t>
                      </a:r>
                    </a:p>
                  </a:txBody>
                  <a:tcPr marL="82953" marR="82953" marT="41476" marB="41476" anchor="ct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4800" y="1828800"/>
            <a:ext cx="3805727" cy="338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63150"/>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object 2"/>
          <p:cNvPicPr/>
          <p:nvPr/>
        </p:nvPicPr>
        <p:blipFill>
          <a:blip r:embed="rId2"/>
          <a:srcRect l="-1" r="43311"/>
          <a:stretch>
            <a:fillRect/>
          </a:stretch>
        </p:blipFill>
        <p:spPr>
          <a:xfrm>
            <a:off x="1" y="0"/>
            <a:ext cx="5788549" cy="6858000"/>
          </a:xfrm>
          <a:prstGeom prst="rect">
            <a:avLst/>
          </a:prstGeom>
        </p:spPr>
      </p:pic>
      <p:sp>
        <p:nvSpPr>
          <p:cNvPr id="8" name="object 5"/>
          <p:cNvSpPr txBox="1">
            <a:spLocks noGrp="1"/>
          </p:cNvSpPr>
          <p:nvPr>
            <p:ph type="title"/>
          </p:nvPr>
        </p:nvSpPr>
        <p:spPr>
          <a:xfrm>
            <a:off x="1524000" y="2438400"/>
            <a:ext cx="6553200" cy="1244571"/>
          </a:xfrm>
          <a:prstGeom prst="rect">
            <a:avLst/>
          </a:prstGeom>
        </p:spPr>
        <p:txBody>
          <a:bodyPr vert="horz" wrap="square" lIns="0" tIns="51435" rIns="0" bIns="0" rtlCol="0">
            <a:spAutoFit/>
          </a:bodyPr>
          <a:lstStyle/>
          <a:p>
            <a:pPr marL="12700" marR="5080" algn="ctr">
              <a:lnSpc>
                <a:spcPts val="3120"/>
              </a:lnSpc>
              <a:spcBef>
                <a:spcPts val="405"/>
              </a:spcBef>
            </a:pPr>
            <a:r>
              <a:rPr lang="ru-RU" sz="2800" spc="-5">
                <a:solidFill>
                  <a:srgbClr val="004485"/>
                </a:solidFill>
                <a:latin typeface="Arial" panose="020b0604020202020204" pitchFamily="34" charset="0"/>
                <a:cs typeface="Arial" panose="020b0604020202020204" pitchFamily="34" charset="0"/>
              </a:rPr>
              <a:t>ИНВЕСТИЦИОННЫЕ ПЛОЩАДКИ ДЛЯ РАЗМЕЩЕНИЯ ОБЪЕКТОВ В СФЕРЕ ТУРИЗМА И РЕКРЕАЦИИ</a:t>
            </a:r>
            <a:endParaRPr sz="2800">
              <a:latin typeface="Arial" panose="020b0604020202020204" pitchFamily="34" charset="0"/>
              <a:cs typeface="Arial" panose="020b0604020202020204" pitchFamily="34"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78739" y="4443109"/>
            <a:ext cx="3716337" cy="241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739" y="2010131"/>
            <a:ext cx="3716337" cy="243297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738" y="0"/>
            <a:ext cx="3716337" cy="2278625"/>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8478737" y="0"/>
            <a:ext cx="3713263" cy="6858000"/>
          </a:xfrm>
          <a:prstGeom prst="rect">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extLst>
      <p:ext uri="{BB962C8B-B14F-4D97-AF65-F5344CB8AC3E}">
        <p14:creationId xmlns:p14="http://schemas.microsoft.com/office/powerpoint/2010/main" val="2914922880"/>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0" y="253812"/>
            <a:ext cx="7221221" cy="29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schemeClr val="tx1"/>
                </a:solidFill>
                <a:latin typeface="Arial" panose="020b0604020202020204" pitchFamily="34" charset="0"/>
                <a:cs typeface="Arial" panose="020b0604020202020204" pitchFamily="34" charset="0"/>
              </a:rPr>
              <a:t>Курганская область, Звериноголовский МО, п. Искра</a:t>
            </a:r>
          </a:p>
        </p:txBody>
      </p:sp>
      <p:graphicFrame>
        <p:nvGraphicFramePr>
          <p:cNvPr id="12" name="Таблица 11"/>
          <p:cNvGraphicFramePr>
            <a:graphicFrameLocks noGrp="1"/>
          </p:cNvGraphicFramePr>
          <p:nvPr>
            <p:extLst>
              <p:ext uri="{D42A27DB-BD31-4B8C-83A1-F6EECF244321}">
                <p14:modId xmlns:p14="http://schemas.microsoft.com/office/powerpoint/2010/main" val="3490752483"/>
              </p:ext>
            </p:extLst>
          </p:nvPr>
        </p:nvGraphicFramePr>
        <p:xfrm>
          <a:off x="703580" y="1068712"/>
          <a:ext cx="6687820" cy="5578548"/>
        </p:xfrm>
        <a:graphic>
          <a:graphicData uri="http://schemas.openxmlformats.org/drawingml/2006/table">
            <a:tbl>
              <a:tblPr>
                <a:tableStyleId>{8799B23B-EC83-4686-B30A-512413B5E67A}</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30875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156 803 кв</a:t>
                      </a:r>
                      <a:r>
                        <a:rPr lang="ru-RU" sz="1000" u="none" strike="noStrike" kern="1200" smtClean="0"/>
                        <a:t>. м</a:t>
                      </a:r>
                      <a:r>
                        <a:rPr lang="ru-RU" sz="1000" u="none" strike="noStrike" kern="1200"/>
                        <a:t>.</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0"/>
                  </a:ext>
                </a:extLst>
              </a:tr>
              <a:tr h="42795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a:t>45:05:011201:0343</a:t>
                      </a:r>
                      <a:endParaRPr lang="ru-RU" sz="1000"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1"/>
                  </a:ext>
                </a:extLst>
              </a:tr>
              <a:tr h="28368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Частная </a:t>
                      </a:r>
                      <a:r>
                        <a:rPr lang="ru-RU" sz="1000" u="none" strike="noStrike" kern="1200" smtClean="0"/>
                        <a:t>собственность </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2"/>
                  </a:ext>
                </a:extLst>
              </a:tr>
              <a:tr h="46669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6840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a:t>Для размещения объектов оздоровительного назначения и ведения подсобного хозяйства</a:t>
                      </a:r>
                      <a:endParaRPr lang="ru-RU" sz="10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7"/>
                  </a:ext>
                </a:extLst>
              </a:tr>
              <a:tr h="43316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a:t>В 5 метрах от ЛЭП -0,4 (максимальная мощность – 220 кВт)</a:t>
                      </a:r>
                      <a:endParaRPr lang="ru-RU" sz="1000" u="none" strike="noStrike" kern="1200">
                        <a:solidFill>
                          <a:schemeClr val="accent1">
                            <a:lumMod val="50000"/>
                          </a:schemeClr>
                        </a:solidFill>
                        <a:latin typeface="+mn-lt"/>
                        <a:cs typeface="Arial" panose="020b0604020202020204" pitchFamily="34" charset="0"/>
                      </a:endParaRPr>
                    </a:p>
                  </a:txBody>
                  <a:tcPr anchor="ctr"/>
                </a:tc>
                <a:extLst>
                  <a:ext uri="{0D108BD9-81ED-4DB2-BD59-A6C34878D82A}">
                    <a16:rowId xmlns:a16="http://schemas.microsoft.com/office/drawing/2014/main" xmlns="" val="10008"/>
                  </a:ext>
                </a:extLst>
              </a:tr>
              <a:tr h="55016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Направлены предложения о включении пос. Искра в региональную программу газификации  Курганской области на 2021-2030 гг</a:t>
                      </a:r>
                      <a:endParaRPr lang="ru-RU" sz="1000" smtClean="0">
                        <a:solidFill>
                          <a:schemeClr val="tx1"/>
                        </a:solidFill>
                        <a:effectLst/>
                      </a:endParaRPr>
                    </a:p>
                  </a:txBody>
                  <a:tcPr anchor="ctr"/>
                </a:tc>
                <a:extLst>
                  <a:ext uri="{0D108BD9-81ED-4DB2-BD59-A6C34878D82A}">
                    <a16:rowId xmlns:a16="http://schemas.microsoft.com/office/drawing/2014/main" xmlns="" val="10009"/>
                  </a:ext>
                </a:extLst>
              </a:tr>
              <a:tr h="54693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ln>
                            <a:noFill/>
                          </a:ln>
                        </a:rPr>
                        <a:t>Внутриплощадочный водопровод</a:t>
                      </a:r>
                      <a:endParaRPr lang="ru-RU" sz="1000" u="none" strike="noStrike" kern="1200">
                        <a:ln>
                          <a:noFill/>
                        </a:ln>
                        <a:solidFill>
                          <a:schemeClr val="accent1">
                            <a:lumMod val="50000"/>
                          </a:schemeClr>
                        </a:solidFill>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1"/>
                  </a:ext>
                </a:extLst>
              </a:tr>
              <a:tr h="72214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t>Внутриплощадочная канализация</a:t>
                      </a:r>
                      <a:endParaRPr lang="ru-RU" sz="1000">
                        <a:solidFill>
                          <a:schemeClr val="accent1">
                            <a:lumMod val="50000"/>
                          </a:schemeClr>
                        </a:solidFill>
                        <a:latin typeface="+mn-lt"/>
                        <a:cs typeface="Arial" panose="020b0604020202020204" pitchFamily="34" charset="0"/>
                      </a:endParaRPr>
                    </a:p>
                  </a:txBody>
                  <a:tcPr marL="8255" marR="8255" marT="8254" marB="0" anchor="ctr"/>
                </a:tc>
                <a:extLst>
                  <a:ext uri="{0D108BD9-81ED-4DB2-BD59-A6C34878D82A}">
                    <a16:rowId xmlns:a16="http://schemas.microsoft.com/office/drawing/2014/main" xmlns="" val="10010"/>
                  </a:ext>
                </a:extLst>
              </a:tr>
              <a:tr h="63532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a:ln>
                            <a:noFill/>
                          </a:ln>
                          <a:effectLst/>
                        </a:rPr>
                        <a:t>Асфальтированная </a:t>
                      </a:r>
                      <a:r>
                        <a:rPr kumimoji="0" lang="ru-RU" sz="1000" u="none" strike="noStrike" cap="none" normalizeH="0" baseline="0" smtClean="0">
                          <a:ln>
                            <a:noFill/>
                          </a:ln>
                          <a:effectLst/>
                        </a:rPr>
                        <a:t>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35323">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3" name="Рисунок 2">
            <a:extLst>
              <a:ext uri="{FF2B5EF4-FFF2-40B4-BE49-F238E27FC236}">
                <a16:creationId xmlns:a16="http://schemas.microsoft.com/office/drawing/2014/main" xmlns="" id="{7E45200F-2767-40C8-A8C3-B7533BE735A7}"/>
              </a:ext>
            </a:extLst>
          </p:cNvPr>
          <p:cNvPicPr>
            <a:picLocks noChangeAspect="1"/>
          </p:cNvPicPr>
          <p:nvPr/>
        </p:nvPicPr>
        <p:blipFill>
          <a:blip r:embed="rId3"/>
          <a:stretch>
            <a:fillRect/>
          </a:stretch>
        </p:blipFill>
        <p:spPr>
          <a:xfrm>
            <a:off x="7772400" y="2196635"/>
            <a:ext cx="4191000" cy="2464730"/>
          </a:xfrm>
          <a:prstGeom prst="rect">
            <a:avLst/>
          </a:prstGeom>
        </p:spPr>
      </p:pic>
      <p:grpSp>
        <p:nvGrpSpPr>
          <p:cNvPr id="15" name="object 9">
            <a:extLst>
              <a:ext uri="{FF2B5EF4-FFF2-40B4-BE49-F238E27FC236}">
                <a16:creationId xmlns:a16="http://schemas.microsoft.com/office/drawing/2014/main" xmlns="" id="{5DC7D1C4-3520-43BF-AD43-DEF0FF8930BE}"/>
              </a:ext>
            </a:extLst>
          </p:cNvPr>
          <p:cNvGrpSpPr/>
          <p:nvPr/>
        </p:nvGrpSpPr>
        <p:grpSpPr>
          <a:xfrm>
            <a:off x="0" y="1"/>
            <a:ext cx="703580" cy="1068712"/>
            <a:chOff x="0" y="1"/>
            <a:chExt cx="703580" cy="1068712"/>
          </a:xfrm>
          <a:solidFill>
            <a:srgbClr val="92D050"/>
          </a:solidFill>
        </p:grpSpPr>
        <p:sp>
          <p:nvSpPr>
            <p:cNvPr id="16" name="object 10">
              <a:extLst>
                <a:ext uri="{FF2B5EF4-FFF2-40B4-BE49-F238E27FC236}">
                  <a16:creationId xmlns:a16="http://schemas.microsoft.com/office/drawing/2014/main" xmlns="" id="{724443D0-A1EA-4C01-A2A3-762A5BE85EB4}"/>
                </a:ext>
              </a:extLst>
            </p:cNvPr>
            <p:cNvSpPr/>
            <p:nvPr/>
          </p:nvSpPr>
          <p:spPr>
            <a:xfrm>
              <a:off x="0" y="1"/>
              <a:ext cx="703580" cy="1068712"/>
            </a:xfrm>
            <a:custGeom>
              <a:rect l="l" t="t" r="r" b="b"/>
              <a:pathLst>
                <a:path w="703580" h="1068705">
                  <a:moveTo>
                    <a:pt x="14657" y="0"/>
                  </a:moveTo>
                  <a:lnTo>
                    <a:pt x="0" y="0"/>
                  </a:lnTo>
                  <a:lnTo>
                    <a:pt x="0" y="1068203"/>
                  </a:lnTo>
                  <a:lnTo>
                    <a:pt x="703440" y="528485"/>
                  </a:lnTo>
                  <a:lnTo>
                    <a:pt x="14657" y="0"/>
                  </a:lnTo>
                  <a:close/>
                </a:path>
              </a:pathLst>
            </a:custGeom>
            <a:grpFill/>
            <a:ln>
              <a:noFill/>
            </a:ln>
          </p:spPr>
          <p:txBody>
            <a:bodyPr wrap="square" lIns="0" tIns="0" rIns="0" bIns="0" rtlCol="0"/>
            <a:lstStyle/>
            <a:p>
              <a:pPr algn="ctr">
                <a:defRPr/>
              </a:pPr>
              <a:endParaRPr>
                <a:solidFill>
                  <a:prstClr val="black"/>
                </a:solidFill>
                <a:latin typeface="Arial" panose="020b0604020202020204" pitchFamily="34" charset="0"/>
                <a:cs typeface="Arial" panose="020b0604020202020204" pitchFamily="34" charset="0"/>
              </a:endParaRPr>
            </a:p>
          </p:txBody>
        </p:sp>
        <p:sp>
          <p:nvSpPr>
            <p:cNvPr id="18" name="object 11">
              <a:extLst>
                <a:ext uri="{FF2B5EF4-FFF2-40B4-BE49-F238E27FC236}">
                  <a16:creationId xmlns:a16="http://schemas.microsoft.com/office/drawing/2014/main" xmlns="" id="{BAE58FAA-F4D3-4F1A-8431-4B461A16BCF8}"/>
                </a:ext>
              </a:extLst>
            </p:cNvPr>
            <p:cNvSpPr/>
            <p:nvPr/>
          </p:nvSpPr>
          <p:spPr>
            <a:xfrm>
              <a:off x="0" y="7"/>
              <a:ext cx="703580" cy="1068705"/>
            </a:xfrm>
            <a:custGeom>
              <a:rect l="l" t="t" r="r" b="b"/>
              <a:pathLst>
                <a:path w="703580" h="1068705">
                  <a:moveTo>
                    <a:pt x="703440" y="528485"/>
                  </a:moveTo>
                  <a:lnTo>
                    <a:pt x="0" y="1068203"/>
                  </a:lnTo>
                </a:path>
                <a:path w="703580" h="1068705">
                  <a:moveTo>
                    <a:pt x="14657" y="0"/>
                  </a:moveTo>
                  <a:lnTo>
                    <a:pt x="703440" y="528485"/>
                  </a:lnTo>
                </a:path>
              </a:pathLst>
            </a:custGeom>
            <a:grpFill/>
            <a:ln w="9359">
              <a:noFill/>
            </a:ln>
          </p:spPr>
          <p:txBody>
            <a:bodyPr wrap="square" lIns="0" tIns="0" rIns="0" bIns="0" rtlCol="0"/>
            <a:lstStyle/>
            <a:p>
              <a:pPr>
                <a:defRPr/>
              </a:pPr>
              <a:endParaRPr>
                <a:solidFill>
                  <a:prstClr val="black"/>
                </a:solidFill>
              </a:endParaRPr>
            </a:p>
          </p:txBody>
        </p:sp>
      </p:grpSp>
    </p:spTree>
    <p:extLst>
      <p:ext uri="{BB962C8B-B14F-4D97-AF65-F5344CB8AC3E}">
        <p14:creationId xmlns:p14="http://schemas.microsoft.com/office/powerpoint/2010/main" val="3431910723"/>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xmlns="" id="{39ABBF2B-898E-4A81-B0FF-06AEFD7DA57D}"/>
              </a:ext>
            </a:extLst>
          </p:cNvPr>
          <p:cNvPicPr>
            <a:picLocks noChangeAspect="1"/>
          </p:cNvPicPr>
          <p:nvPr/>
        </p:nvPicPr>
        <p:blipFill>
          <a:blip r:embed="rId2"/>
          <a:stretch>
            <a:fillRect/>
          </a:stretch>
        </p:blipFill>
        <p:spPr>
          <a:xfrm>
            <a:off x="8360672" y="72686"/>
            <a:ext cx="3823910" cy="2204864"/>
          </a:xfrm>
          <a:prstGeom prst="rect">
            <a:avLst/>
          </a:prstGeom>
        </p:spPr>
      </p:pic>
      <p:pic>
        <p:nvPicPr>
          <p:cNvPr id="2" name="object 2"/>
          <p:cNvPicPr/>
          <p:nvPr/>
        </p:nvPicPr>
        <p:blipFill>
          <a:blip r:embed="rId3"/>
          <a:srcRect l="-1" r="43591"/>
          <a:stretch>
            <a:fillRect/>
          </a:stretch>
        </p:blipFill>
        <p:spPr bwMode="auto">
          <a:xfrm>
            <a:off x="1" y="0"/>
            <a:ext cx="5760000" cy="6858000"/>
          </a:xfrm>
          <a:prstGeom prst="rect">
            <a:avLst/>
          </a:prstGeom>
        </p:spPr>
      </p:pic>
      <p:sp>
        <p:nvSpPr>
          <p:cNvPr id="8" name="object 5"/>
          <p:cNvSpPr txBox="1">
            <a:spLocks noGrp="1"/>
          </p:cNvSpPr>
          <p:nvPr>
            <p:ph type="title"/>
          </p:nvPr>
        </p:nvSpPr>
        <p:spPr bwMode="auto">
          <a:xfrm>
            <a:off x="1219200" y="2362200"/>
            <a:ext cx="6386677" cy="1244571"/>
          </a:xfrm>
          <a:prstGeom prst="rect">
            <a:avLst/>
          </a:prstGeom>
        </p:spPr>
        <p:txBody>
          <a:bodyPr vert="horz" wrap="square" lIns="0" tIns="51435" rIns="0" bIns="0" rtlCol="0">
            <a:spAutoFit/>
          </a:bodyPr>
          <a:lstStyle/>
          <a:p>
            <a:pPr marL="12700" marR="5080" algn="ctr">
              <a:lnSpc>
                <a:spcPts val="3120"/>
              </a:lnSpc>
              <a:spcBef>
                <a:spcPts val="405"/>
              </a:spcBef>
              <a:defRPr/>
            </a:pPr>
            <a:r>
              <a:rPr lang="ru-RU" sz="2800" spc="-5">
                <a:solidFill>
                  <a:srgbClr val="004485"/>
                </a:solidFill>
              </a:rPr>
              <a:t>ИНВЕСТИЦИОННЫЕ </a:t>
            </a:r>
            <a:r>
              <a:rPr lang="ru-RU" sz="2800" spc="-5" smtClean="0">
                <a:solidFill>
                  <a:srgbClr val="004485"/>
                </a:solidFill>
              </a:rPr>
              <a:t>ПЛОЩАДКИ </a:t>
            </a:r>
            <a:r>
              <a:rPr lang="ru-RU" sz="2800" spc="-5">
                <a:solidFill>
                  <a:srgbClr val="004485"/>
                </a:solidFill>
              </a:rPr>
              <a:t>ДЛЯ РАЗМЕЩЕНИЯ ОБЪЕКТОВ ОБРАЗОВАТЕЛЬНОГО ЦЕНТРА</a:t>
            </a:r>
            <a:endParaRPr sz="2800"/>
          </a:p>
        </p:txBody>
      </p:sp>
      <p:pic>
        <p:nvPicPr>
          <p:cNvPr id="13" name="Рисунок 12">
            <a:extLst>
              <a:ext uri="{FF2B5EF4-FFF2-40B4-BE49-F238E27FC236}">
                <a16:creationId xmlns:a16="http://schemas.microsoft.com/office/drawing/2014/main" xmlns="" id="{6CD5693C-E8CF-4C2B-9EDF-C69C1701A7D9}"/>
              </a:ext>
            </a:extLst>
          </p:cNvPr>
          <p:cNvPicPr>
            <a:picLocks noChangeAspect="1"/>
          </p:cNvPicPr>
          <p:nvPr/>
        </p:nvPicPr>
        <p:blipFill>
          <a:blip r:embed="rId4"/>
          <a:stretch>
            <a:fillRect/>
          </a:stretch>
        </p:blipFill>
        <p:spPr>
          <a:xfrm>
            <a:off x="8360671" y="2274369"/>
            <a:ext cx="3823911" cy="2372052"/>
          </a:xfrm>
          <a:prstGeom prst="rect">
            <a:avLst/>
          </a:prstGeom>
          <a:ln>
            <a:solidFill>
              <a:schemeClr val="bg2">
                <a:lumMod val="90000"/>
              </a:schemeClr>
            </a:solidFill>
          </a:ln>
        </p:spPr>
      </p:pic>
      <p:pic>
        <p:nvPicPr>
          <p:cNvPr id="15" name="Рисунок 14">
            <a:extLst>
              <a:ext uri="{FF2B5EF4-FFF2-40B4-BE49-F238E27FC236}">
                <a16:creationId xmlns:a16="http://schemas.microsoft.com/office/drawing/2014/main" xmlns="" id="{9AA4E7B0-3C3E-4BD4-8E40-FAAFBA75E7DD}"/>
              </a:ext>
            </a:extLst>
          </p:cNvPr>
          <p:cNvPicPr>
            <a:picLocks noChangeAspect="1"/>
          </p:cNvPicPr>
          <p:nvPr/>
        </p:nvPicPr>
        <p:blipFill>
          <a:blip r:embed="rId5"/>
          <a:stretch>
            <a:fillRect/>
          </a:stretch>
        </p:blipFill>
        <p:spPr>
          <a:xfrm>
            <a:off x="8360671" y="4679591"/>
            <a:ext cx="3831329" cy="2105723"/>
          </a:xfrm>
          <a:prstGeom prst="rect">
            <a:avLst/>
          </a:prstGeom>
        </p:spPr>
      </p:pic>
    </p:spTree>
    <p:extLst>
      <p:ext uri="{BB962C8B-B14F-4D97-AF65-F5344CB8AC3E}">
        <p14:creationId xmlns:p14="http://schemas.microsoft.com/office/powerpoint/2010/main" val="3580593194"/>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0" y="253812"/>
            <a:ext cx="7907020" cy="9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Здание конторы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Курганская область, </a:t>
            </a:r>
            <a:r>
              <a:rPr lang="ru-RU" altLang="ru-RU" sz="1600" b="1" err="1" smtClean="0">
                <a:solidFill>
                  <a:prstClr val="black"/>
                </a:solidFill>
                <a:latin typeface="Arial" panose="020b0604020202020204" pitchFamily="34" charset="0"/>
                <a:cs typeface="Arial" panose="020b0604020202020204" pitchFamily="34" charset="0"/>
              </a:rPr>
              <a:t>Звериноголовский МО, с. Круглое</a:t>
            </a:r>
            <a:r>
              <a:rPr lang="ru-RU" altLang="ru-RU" sz="1600" b="1">
                <a:solidFill>
                  <a:prstClr val="black"/>
                </a:solidFill>
                <a:latin typeface="Arial" panose="020b0604020202020204" pitchFamily="34" charset="0"/>
                <a:cs typeface="Arial" panose="020b0604020202020204" pitchFamily="34" charset="0"/>
              </a:rPr>
              <a:t>, </a:t>
            </a:r>
            <a:endParaRPr lang="ru-RU" altLang="ru-RU" sz="1600" b="1" smtClean="0">
              <a:solidFill>
                <a:prstClr val="black"/>
              </a:solidFill>
              <a:latin typeface="Arial" panose="020b0604020202020204" pitchFamily="34" charset="0"/>
              <a:cs typeface="Arial" panose="020b0604020202020204" pitchFamily="34" charset="0"/>
            </a:endParaRP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ул. Ленина</a:t>
            </a:r>
            <a:r>
              <a:rPr lang="ru-RU" altLang="ru-RU" sz="1600" b="1">
                <a:solidFill>
                  <a:prstClr val="black"/>
                </a:solidFill>
                <a:latin typeface="Arial" panose="020b0604020202020204" pitchFamily="34" charset="0"/>
                <a:cs typeface="Arial" panose="020b0604020202020204" pitchFamily="34" charset="0"/>
              </a:rPr>
              <a:t>, </a:t>
            </a:r>
            <a:r>
              <a:rPr lang="ru-RU" altLang="ru-RU" sz="1600" b="1" smtClean="0">
                <a:solidFill>
                  <a:prstClr val="black"/>
                </a:solidFill>
                <a:latin typeface="Arial" panose="020b0604020202020204" pitchFamily="34" charset="0"/>
                <a:cs typeface="Arial" panose="020b0604020202020204" pitchFamily="34" charset="0"/>
              </a:rPr>
              <a:t>строение 6а</a:t>
            </a:r>
            <a:endParaRPr lang="ru-RU" altLang="ru-RU" sz="1600" b="1">
              <a:solidFill>
                <a:prstClr val="black"/>
              </a:solidFill>
              <a:latin typeface="Arial" panose="020b0604020202020204" pitchFamily="34" charset="0"/>
              <a:cs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294954347"/>
              </p:ext>
            </p:extLst>
          </p:nvPr>
        </p:nvGraphicFramePr>
        <p:xfrm>
          <a:off x="714448" y="1365115"/>
          <a:ext cx="6687820" cy="5377852"/>
        </p:xfrm>
        <a:graphic>
          <a:graphicData uri="http://schemas.openxmlformats.org/drawingml/2006/table">
            <a:tbl>
              <a:tblPr>
                <a:tableStyleId>{16D9F66E-5EB9-4882-86FB-DCBF35E3C3E4}</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30279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Здание конторы 383,9 кв. м.</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0"/>
                  </a:ext>
                </a:extLst>
              </a:tr>
              <a:tr h="41969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000" kern="1200" smtClean="0"/>
                    </a:p>
                    <a:p>
                      <a:pPr algn="ctr"/>
                      <a:r>
                        <a:rPr lang="ru-RU" sz="1000" kern="1200" smtClean="0"/>
                        <a:t>Земельный</a:t>
                      </a:r>
                      <a:r>
                        <a:rPr lang="ru-RU" sz="1000" kern="1200" baseline="0" smtClean="0"/>
                        <a:t> участок 45</a:t>
                      </a:r>
                      <a:r>
                        <a:rPr lang="en-US" sz="1000" kern="1200" baseline="0" smtClean="0"/>
                        <a:t>:05:010801</a:t>
                      </a:r>
                      <a:endParaRPr lang="ru-RU" sz="1000" kern="1200" smtClean="0"/>
                    </a:p>
                    <a:p>
                      <a:pPr algn="ctr"/>
                      <a:r>
                        <a:rPr lang="ru-RU" sz="1000" kern="1200" smtClean="0"/>
                        <a:t>Здание конторы 45:05:010801:720</a:t>
                      </a:r>
                    </a:p>
                    <a:p>
                      <a:pPr algn="ctr"/>
                      <a:endParaRPr lang="ru-RU" sz="1000"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1"/>
                  </a:ext>
                </a:extLst>
              </a:tr>
              <a:tr h="27820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Государственная</a:t>
                      </a:r>
                      <a:endParaRPr lang="ru-RU" sz="1000" u="none" strike="noStrike" kern="1200"/>
                    </a:p>
                  </a:txBody>
                  <a:tcPr marL="8255" marR="8255" marT="8255" marB="0" anchor="ctr"/>
                </a:tc>
                <a:extLst>
                  <a:ext uri="{0D108BD9-81ED-4DB2-BD59-A6C34878D82A}">
                    <a16:rowId xmlns:a16="http://schemas.microsoft.com/office/drawing/2014/main" xmlns="" val="10002"/>
                  </a:ext>
                </a:extLst>
              </a:tr>
              <a:tr h="45769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57435">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Зона общественно-деловой застройки</a:t>
                      </a:r>
                    </a:p>
                  </a:txBody>
                  <a:tcPr marL="8255" marR="8255" marT="8255" marB="0" anchor="ctr"/>
                </a:tc>
                <a:extLst>
                  <a:ext uri="{0D108BD9-81ED-4DB2-BD59-A6C34878D82A}">
                    <a16:rowId xmlns:a16="http://schemas.microsoft.com/office/drawing/2014/main" xmlns="" val="10007"/>
                  </a:ext>
                </a:extLst>
              </a:tr>
              <a:tr h="42480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От ЛЭП  0,4-  расстояние  10 метров  (максимальная мощность-100 кВт)</a:t>
                      </a:r>
                      <a:endParaRPr lang="ru-RU" sz="1000" u="none" strike="noStrike" kern="1200"/>
                    </a:p>
                  </a:txBody>
                  <a:tcPr anchor="ctr"/>
                </a:tc>
                <a:extLst>
                  <a:ext uri="{0D108BD9-81ED-4DB2-BD59-A6C34878D82A}">
                    <a16:rowId xmlns:a16="http://schemas.microsoft.com/office/drawing/2014/main" xmlns="" val="10008"/>
                  </a:ext>
                </a:extLst>
              </a:tr>
              <a:tr h="53954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Направлены предложения о включении с. Круглое в региональную программу газификации  Курганской области на 2021-2030 гг</a:t>
                      </a:r>
                      <a:endParaRPr lang="ru-RU" sz="1000">
                        <a:solidFill>
                          <a:schemeClr val="tx1"/>
                        </a:solidFill>
                        <a:effectLst/>
                      </a:endParaRPr>
                    </a:p>
                  </a:txBody>
                  <a:tcPr anchor="ctr"/>
                </a:tc>
                <a:extLst>
                  <a:ext uri="{0D108BD9-81ED-4DB2-BD59-A6C34878D82A}">
                    <a16:rowId xmlns:a16="http://schemas.microsoft.com/office/drawing/2014/main" xmlns="" val="10009"/>
                  </a:ext>
                </a:extLst>
              </a:tr>
              <a:tr h="45550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ln>
                            <a:noFill/>
                          </a:ln>
                        </a:rPr>
                        <a:t>Внутриплощадочный </a:t>
                      </a:r>
                      <a:r>
                        <a:rPr lang="ru-RU" sz="1000" u="none" strike="noStrike" kern="1200" smtClean="0">
                          <a:ln>
                            <a:noFill/>
                          </a:ln>
                        </a:rPr>
                        <a:t>водопровод. </a:t>
                      </a:r>
                    </a:p>
                  </a:txBody>
                  <a:tcPr marL="82953" marR="82953" marT="41476" marB="41476" anchor="ctr"/>
                </a:tc>
                <a:extLst>
                  <a:ext uri="{0D108BD9-81ED-4DB2-BD59-A6C34878D82A}">
                    <a16:rowId xmlns:a16="http://schemas.microsoft.com/office/drawing/2014/main" xmlns="" val="10011"/>
                  </a:ext>
                </a:extLst>
              </a:tr>
              <a:tr h="59783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t>Внутриплощадочная канализация</a:t>
                      </a:r>
                      <a:endParaRPr lang="ru-RU" sz="1000">
                        <a:solidFill>
                          <a:schemeClr val="accent1">
                            <a:lumMod val="50000"/>
                          </a:schemeClr>
                        </a:solidFill>
                        <a:latin typeface="+mn-lt"/>
                        <a:cs typeface="Arial" panose="020b0604020202020204" pitchFamily="34" charset="0"/>
                      </a:endParaRPr>
                    </a:p>
                  </a:txBody>
                  <a:tcPr marL="8255" marR="8255" marT="8254" marB="0" anchor="ctr"/>
                </a:tc>
                <a:extLst>
                  <a:ext uri="{0D108BD9-81ED-4DB2-BD59-A6C34878D82A}">
                    <a16:rowId xmlns:a16="http://schemas.microsoft.com/office/drawing/2014/main" xmlns="" val="10010"/>
                  </a:ext>
                </a:extLst>
              </a:tr>
              <a:tr h="52310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a:ln>
                            <a:noFill/>
                          </a:ln>
                          <a:effectLst/>
                        </a:rPr>
                        <a:t>Асфальтированная </a:t>
                      </a:r>
                      <a:r>
                        <a:rPr kumimoji="0" lang="ru-RU" sz="1000" u="none" strike="noStrike" cap="none" normalizeH="0" baseline="0" smtClean="0">
                          <a:ln>
                            <a:noFill/>
                          </a:ln>
                          <a:effectLst/>
                        </a:rPr>
                        <a:t>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23063">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73" y="19447"/>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2400" y="3733800"/>
            <a:ext cx="41148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72400" y="898525"/>
            <a:ext cx="41148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504167"/>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0" y="253812"/>
            <a:ext cx="7221221" cy="9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Здание школы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Курганская </a:t>
            </a:r>
            <a:r>
              <a:rPr lang="ru-RU" altLang="ru-RU" sz="1600" b="1" smtClean="0">
                <a:solidFill>
                  <a:prstClr val="black"/>
                </a:solidFill>
                <a:latin typeface="Arial" panose="020b0604020202020204" pitchFamily="34" charset="0"/>
                <a:cs typeface="Arial" panose="020b0604020202020204" pitchFamily="34" charset="0"/>
              </a:rPr>
              <a:t>область, 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п. </a:t>
            </a:r>
            <a:r>
              <a:rPr lang="ru-RU" altLang="ru-RU" sz="1600" b="1">
                <a:solidFill>
                  <a:prstClr val="black"/>
                </a:solidFill>
                <a:latin typeface="Arial" panose="020b0604020202020204" pitchFamily="34" charset="0"/>
                <a:cs typeface="Arial" panose="020b0604020202020204" pitchFamily="34" charset="0"/>
              </a:rPr>
              <a:t>Украинец, </a:t>
            </a:r>
            <a:r>
              <a:rPr lang="ru-RU" altLang="ru-RU" sz="1600" b="1" smtClean="0">
                <a:solidFill>
                  <a:prstClr val="black"/>
                </a:solidFill>
                <a:latin typeface="Arial" panose="020b0604020202020204" pitchFamily="34" charset="0"/>
                <a:cs typeface="Arial" panose="020b0604020202020204" pitchFamily="34" charset="0"/>
              </a:rPr>
              <a:t>ул. </a:t>
            </a:r>
            <a:r>
              <a:rPr lang="ru-RU" altLang="ru-RU" sz="1600" b="1">
                <a:solidFill>
                  <a:prstClr val="black"/>
                </a:solidFill>
                <a:latin typeface="Arial" panose="020b0604020202020204" pitchFamily="34" charset="0"/>
                <a:cs typeface="Arial" panose="020b0604020202020204" pitchFamily="34" charset="0"/>
              </a:rPr>
              <a:t>Победы, д 23</a:t>
            </a:r>
          </a:p>
        </p:txBody>
      </p:sp>
      <p:graphicFrame>
        <p:nvGraphicFramePr>
          <p:cNvPr id="12" name="Таблица 11"/>
          <p:cNvGraphicFramePr>
            <a:graphicFrameLocks noGrp="1"/>
          </p:cNvGraphicFramePr>
          <p:nvPr>
            <p:extLst>
              <p:ext uri="{D42A27DB-BD31-4B8C-83A1-F6EECF244321}">
                <p14:modId xmlns:p14="http://schemas.microsoft.com/office/powerpoint/2010/main" val="3787276937"/>
              </p:ext>
            </p:extLst>
          </p:nvPr>
        </p:nvGraphicFramePr>
        <p:xfrm>
          <a:off x="694788" y="1364892"/>
          <a:ext cx="6687820" cy="5191058"/>
        </p:xfrm>
        <a:graphic>
          <a:graphicData uri="http://schemas.openxmlformats.org/drawingml/2006/table">
            <a:tbl>
              <a:tblPr>
                <a:tableStyleId>{16D9F66E-5EB9-4882-86FB-DCBF35E3C3E4}</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29857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Земельный участок- 836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Здание -113,4 кв. м.</a:t>
                      </a:r>
                    </a:p>
                  </a:txBody>
                  <a:tcPr marL="8255" marR="8255" marT="8255" marB="0" anchor="ctr"/>
                </a:tc>
                <a:extLst>
                  <a:ext uri="{0D108BD9-81ED-4DB2-BD59-A6C34878D82A}">
                    <a16:rowId xmlns:a16="http://schemas.microsoft.com/office/drawing/2014/main" xmlns="" val="10000"/>
                  </a:ext>
                </a:extLst>
              </a:tr>
              <a:tr h="41383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Земельный участок  - 45:05:011501:152</a:t>
                      </a:r>
                    </a:p>
                    <a:p>
                      <a:pPr algn="ctr"/>
                      <a:r>
                        <a:rPr lang="ru-RU" sz="1000" kern="1200" smtClean="0"/>
                        <a:t>Здание – 45:05:011501:259</a:t>
                      </a:r>
                    </a:p>
                  </a:txBody>
                  <a:tcPr marL="8255" marR="8255" marT="8255" marB="0" anchor="ctr"/>
                </a:tc>
                <a:extLst>
                  <a:ext uri="{0D108BD9-81ED-4DB2-BD59-A6C34878D82A}">
                    <a16:rowId xmlns:a16="http://schemas.microsoft.com/office/drawing/2014/main" xmlns="" val="10001"/>
                  </a:ext>
                </a:extLst>
              </a:tr>
              <a:tr h="27432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Звериноголовский</a:t>
                      </a:r>
                      <a:r>
                        <a:rPr lang="ru-RU" sz="1000" u="none" strike="noStrike" kern="1200" baseline="0" smtClean="0"/>
                        <a:t> МО</a:t>
                      </a:r>
                      <a:endParaRPr lang="ru-RU" sz="1000" u="none" strike="noStrike" kern="1200" smtClean="0"/>
                    </a:p>
                  </a:txBody>
                  <a:tcPr marL="8255" marR="8255" marT="8255" marB="0" anchor="ctr"/>
                </a:tc>
                <a:extLst>
                  <a:ext uri="{0D108BD9-81ED-4DB2-BD59-A6C34878D82A}">
                    <a16:rowId xmlns:a16="http://schemas.microsoft.com/office/drawing/2014/main" xmlns="" val="10002"/>
                  </a:ext>
                </a:extLst>
              </a:tr>
              <a:tr h="45130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4965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Обслуживание жилой застройки</a:t>
                      </a:r>
                    </a:p>
                  </a:txBody>
                  <a:tcPr marL="8255" marR="8255" marT="8255" marB="0" anchor="ctr"/>
                </a:tc>
                <a:extLst>
                  <a:ext uri="{0D108BD9-81ED-4DB2-BD59-A6C34878D82A}">
                    <a16:rowId xmlns:a16="http://schemas.microsoft.com/office/drawing/2014/main" xmlns="" val="10007"/>
                  </a:ext>
                </a:extLst>
              </a:tr>
              <a:tr h="41888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В 10 метрах от ЛЭП -0,4 (максимальная мощность-150 кВт)</a:t>
                      </a:r>
                    </a:p>
                  </a:txBody>
                  <a:tcPr anchor="ctr"/>
                </a:tc>
                <a:extLst>
                  <a:ext uri="{0D108BD9-81ED-4DB2-BD59-A6C34878D82A}">
                    <a16:rowId xmlns:a16="http://schemas.microsoft.com/office/drawing/2014/main" xmlns="" val="10008"/>
                  </a:ext>
                </a:extLst>
              </a:tr>
              <a:tr h="53201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lumMod val="95000"/>
                              <a:lumOff val="5000"/>
                            </a:schemeClr>
                          </a:solidFill>
                          <a:effectLst/>
                        </a:rPr>
                        <a:t>Направлены предложения о включении п. Украинец в региональную программу газификации  Курганской области на 2021-2030 гг</a:t>
                      </a:r>
                      <a:endParaRPr lang="ru-RU" sz="1000" smtClean="0">
                        <a:solidFill>
                          <a:schemeClr val="tx1">
                            <a:lumMod val="95000"/>
                            <a:lumOff val="5000"/>
                          </a:schemeClr>
                        </a:solidFill>
                        <a:effectLst/>
                      </a:endParaRPr>
                    </a:p>
                  </a:txBody>
                  <a:tcPr anchor="ctr"/>
                </a:tc>
                <a:extLst>
                  <a:ext uri="{0D108BD9-81ED-4DB2-BD59-A6C34878D82A}">
                    <a16:rowId xmlns:a16="http://schemas.microsoft.com/office/drawing/2014/main" xmlns="" val="10009"/>
                  </a:ext>
                </a:extLst>
              </a:tr>
              <a:tr h="48262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Централизованный</a:t>
                      </a:r>
                      <a:r>
                        <a:rPr lang="ru-RU" sz="1000" u="none" strike="noStrike" kern="1200" baseline="0" smtClean="0">
                          <a:ln>
                            <a:noFill/>
                          </a:ln>
                        </a:rPr>
                        <a:t> водопровод</a:t>
                      </a:r>
                      <a:endParaRPr lang="ru-RU" sz="1000" u="none" strike="noStrike" kern="1200">
                        <a:ln>
                          <a:noFill/>
                        </a:ln>
                      </a:endParaRPr>
                    </a:p>
                  </a:txBody>
                  <a:tcPr marL="82953" marR="82953" marT="41476" marB="41476" anchor="ctr"/>
                </a:tc>
                <a:extLst>
                  <a:ext uri="{0D108BD9-81ED-4DB2-BD59-A6C34878D82A}">
                    <a16:rowId xmlns:a16="http://schemas.microsoft.com/office/drawing/2014/main" xmlns="" val="10011"/>
                  </a:ext>
                </a:extLst>
              </a:tr>
              <a:tr h="69833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a:t>Внутриплощадочная канализация</a:t>
                      </a:r>
                      <a:endParaRPr lang="ru-RU" sz="1000">
                        <a:solidFill>
                          <a:schemeClr val="accent1">
                            <a:lumMod val="50000"/>
                          </a:schemeClr>
                        </a:solidFill>
                        <a:latin typeface="+mn-lt"/>
                        <a:cs typeface="Arial" panose="020b0604020202020204" pitchFamily="34" charset="0"/>
                      </a:endParaRPr>
                    </a:p>
                  </a:txBody>
                  <a:tcPr marL="8255" marR="8255" marT="8254" marB="0" anchor="ctr"/>
                </a:tc>
                <a:extLst>
                  <a:ext uri="{0D108BD9-81ED-4DB2-BD59-A6C34878D82A}">
                    <a16:rowId xmlns:a16="http://schemas.microsoft.com/office/drawing/2014/main" xmlns="" val="10010"/>
                  </a:ext>
                </a:extLst>
              </a:tr>
              <a:tr h="44264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a:ln>
                            <a:noFill/>
                          </a:ln>
                          <a:effectLst/>
                        </a:rPr>
                        <a:t>Асфальтированная </a:t>
                      </a:r>
                      <a:r>
                        <a:rPr kumimoji="0" lang="ru-RU" sz="1000" u="none" strike="noStrike" cap="none" normalizeH="0" baseline="0" smtClean="0">
                          <a:ln>
                            <a:noFill/>
                          </a:ln>
                          <a:effectLst/>
                        </a:rPr>
                        <a:t>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14370">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73" y="19447"/>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3678115"/>
            <a:ext cx="42672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72400" y="1171574"/>
            <a:ext cx="4001219"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28210"/>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80" y="253812"/>
            <a:ext cx="7221221" cy="9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Здание</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Курганская </a:t>
            </a:r>
            <a:r>
              <a:rPr lang="ru-RU" altLang="ru-RU" sz="1600" b="1" smtClean="0">
                <a:solidFill>
                  <a:prstClr val="black"/>
                </a:solidFill>
                <a:latin typeface="Arial" panose="020b0604020202020204" pitchFamily="34" charset="0"/>
                <a:cs typeface="Arial" panose="020b0604020202020204" pitchFamily="34" charset="0"/>
              </a:rPr>
              <a:t>область, 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с</a:t>
            </a:r>
            <a:r>
              <a:rPr lang="ru-RU" altLang="ru-RU" sz="1600" b="1" smtClean="0">
                <a:solidFill>
                  <a:prstClr val="black"/>
                </a:solidFill>
                <a:latin typeface="Arial" panose="020b0604020202020204" pitchFamily="34" charset="0"/>
                <a:cs typeface="Arial" panose="020b0604020202020204" pitchFamily="34" charset="0"/>
              </a:rPr>
              <a:t>. Звериноголовское</a:t>
            </a:r>
            <a:r>
              <a:rPr lang="ru-RU" altLang="ru-RU" sz="1600" b="1">
                <a:solidFill>
                  <a:prstClr val="black"/>
                </a:solidFill>
                <a:latin typeface="Arial" panose="020b0604020202020204" pitchFamily="34" charset="0"/>
                <a:cs typeface="Arial" panose="020b0604020202020204" pitchFamily="34" charset="0"/>
              </a:rPr>
              <a:t>, </a:t>
            </a:r>
            <a:r>
              <a:rPr lang="ru-RU" altLang="ru-RU" sz="1600" b="1" smtClean="0">
                <a:solidFill>
                  <a:prstClr val="black"/>
                </a:solidFill>
                <a:latin typeface="Arial" panose="020b0604020202020204" pitchFamily="34" charset="0"/>
                <a:cs typeface="Arial" panose="020b0604020202020204" pitchFamily="34" charset="0"/>
              </a:rPr>
              <a:t>ул. </a:t>
            </a:r>
            <a:r>
              <a:rPr lang="ru-RU" altLang="ru-RU" sz="1600" b="1">
                <a:solidFill>
                  <a:prstClr val="black"/>
                </a:solidFill>
                <a:latin typeface="Arial" panose="020b0604020202020204" pitchFamily="34" charset="0"/>
                <a:cs typeface="Arial" panose="020b0604020202020204" pitchFamily="34" charset="0"/>
              </a:rPr>
              <a:t>Ленина, 42</a:t>
            </a:r>
          </a:p>
        </p:txBody>
      </p:sp>
      <p:graphicFrame>
        <p:nvGraphicFramePr>
          <p:cNvPr id="12" name="Таблица 11"/>
          <p:cNvGraphicFramePr>
            <a:graphicFrameLocks noGrp="1"/>
          </p:cNvGraphicFramePr>
          <p:nvPr>
            <p:extLst>
              <p:ext uri="{D42A27DB-BD31-4B8C-83A1-F6EECF244321}">
                <p14:modId xmlns:p14="http://schemas.microsoft.com/office/powerpoint/2010/main" val="2348889364"/>
              </p:ext>
            </p:extLst>
          </p:nvPr>
        </p:nvGraphicFramePr>
        <p:xfrm>
          <a:off x="694788" y="1364892"/>
          <a:ext cx="6687820" cy="5237328"/>
        </p:xfrm>
        <a:graphic>
          <a:graphicData uri="http://schemas.openxmlformats.org/drawingml/2006/table">
            <a:tbl>
              <a:tblPr>
                <a:tableStyleId>{16D9F66E-5EB9-4882-86FB-DCBF35E3C3E4}</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29857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Земельный участок- 557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Здание -159,98 кв. м.</a:t>
                      </a:r>
                    </a:p>
                  </a:txBody>
                  <a:tcPr marL="8255" marR="8255" marT="8255" marB="0" anchor="ctr"/>
                </a:tc>
                <a:extLst>
                  <a:ext uri="{0D108BD9-81ED-4DB2-BD59-A6C34878D82A}">
                    <a16:rowId xmlns:a16="http://schemas.microsoft.com/office/drawing/2014/main" xmlns="" val="10000"/>
                  </a:ext>
                </a:extLst>
              </a:tr>
              <a:tr h="41383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Земельный участок  -45:05:020111:226</a:t>
                      </a:r>
                    </a:p>
                    <a:p>
                      <a:pPr algn="ctr"/>
                      <a:r>
                        <a:rPr lang="ru-RU" sz="1000" kern="1200" smtClean="0"/>
                        <a:t>Здание –45:05:020111:440</a:t>
                      </a:r>
                    </a:p>
                  </a:txBody>
                  <a:tcPr marL="8255" marR="8255" marT="8255" marB="0" anchor="ctr"/>
                </a:tc>
                <a:extLst>
                  <a:ext uri="{0D108BD9-81ED-4DB2-BD59-A6C34878D82A}">
                    <a16:rowId xmlns:a16="http://schemas.microsoft.com/office/drawing/2014/main" xmlns="" val="10001"/>
                  </a:ext>
                </a:extLst>
              </a:tr>
              <a:tr h="27432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Звериноголовский МО</a:t>
                      </a:r>
                    </a:p>
                  </a:txBody>
                  <a:tcPr marL="8255" marR="8255" marT="8255" marB="0" anchor="ctr"/>
                </a:tc>
                <a:extLst>
                  <a:ext uri="{0D108BD9-81ED-4DB2-BD59-A6C34878D82A}">
                    <a16:rowId xmlns:a16="http://schemas.microsoft.com/office/drawing/2014/main" xmlns="" val="10002"/>
                  </a:ext>
                </a:extLst>
              </a:tr>
              <a:tr h="45130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4965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Предпринимательство</a:t>
                      </a:r>
                    </a:p>
                  </a:txBody>
                  <a:tcPr marL="8255" marR="8255" marT="8255" marB="0" anchor="ctr"/>
                </a:tc>
                <a:extLst>
                  <a:ext uri="{0D108BD9-81ED-4DB2-BD59-A6C34878D82A}">
                    <a16:rowId xmlns:a16="http://schemas.microsoft.com/office/drawing/2014/main" xmlns="" val="10007"/>
                  </a:ext>
                </a:extLst>
              </a:tr>
              <a:tr h="41888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В 10 метрах от ЛЭП -0,4 (максимальная мощность-150 кВт)</a:t>
                      </a:r>
                    </a:p>
                  </a:txBody>
                  <a:tcPr anchor="ctr"/>
                </a:tc>
                <a:extLst>
                  <a:ext uri="{0D108BD9-81ED-4DB2-BD59-A6C34878D82A}">
                    <a16:rowId xmlns:a16="http://schemas.microsoft.com/office/drawing/2014/main" xmlns="" val="10008"/>
                  </a:ext>
                </a:extLst>
              </a:tr>
              <a:tr h="53201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lumMod val="95000"/>
                              <a:lumOff val="5000"/>
                            </a:schemeClr>
                          </a:solidFill>
                          <a:effectLst/>
                        </a:rPr>
                        <a:t>Техническая возможность подключения имеется</a:t>
                      </a:r>
                    </a:p>
                  </a:txBody>
                  <a:tcPr anchor="ctr"/>
                </a:tc>
                <a:extLst>
                  <a:ext uri="{0D108BD9-81ED-4DB2-BD59-A6C34878D82A}">
                    <a16:rowId xmlns:a16="http://schemas.microsoft.com/office/drawing/2014/main" xmlns="" val="10009"/>
                  </a:ext>
                </a:extLst>
              </a:tr>
              <a:tr h="52889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Возможность подключения к централизованному водоснабжению </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в 20 м</a:t>
                      </a:r>
                      <a:endParaRPr lang="ru-RU" sz="1000" u="none" strike="noStrike" kern="1200" smtClean="0">
                        <a:ln>
                          <a:noFill/>
                        </a:ln>
                      </a:endParaRPr>
                    </a:p>
                  </a:txBody>
                  <a:tcPr marL="82953" marR="82953" marT="41476" marB="41476" anchor="ctr"/>
                </a:tc>
                <a:extLst>
                  <a:ext uri="{0D108BD9-81ED-4DB2-BD59-A6C34878D82A}">
                    <a16:rowId xmlns:a16="http://schemas.microsoft.com/office/drawing/2014/main" xmlns="" val="10011"/>
                  </a:ext>
                </a:extLst>
              </a:tr>
              <a:tr h="69833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Строительство локальной канализации с отводом нечистот в септик</a:t>
                      </a:r>
                      <a:endParaRPr lang="ru-RU" sz="1000"/>
                    </a:p>
                  </a:txBody>
                  <a:tcPr marL="8255" marR="8255" marT="8254" marB="0" anchor="ctr"/>
                </a:tc>
                <a:extLst>
                  <a:ext uri="{0D108BD9-81ED-4DB2-BD59-A6C34878D82A}">
                    <a16:rowId xmlns:a16="http://schemas.microsoft.com/office/drawing/2014/main" xmlns="" val="10010"/>
                  </a:ext>
                </a:extLst>
              </a:tr>
              <a:tr h="44264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Грунтовая 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14370">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73" y="19447"/>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24800" y="3962400"/>
            <a:ext cx="38862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18938" y="1295400"/>
            <a:ext cx="3892062" cy="258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9047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4228049015"/>
              </p:ext>
            </p:extLst>
          </p:nvPr>
        </p:nvGraphicFramePr>
        <p:xfrm>
          <a:off x="152401" y="1021199"/>
          <a:ext cx="11887200" cy="4949190"/>
        </p:xfrm>
        <a:graphic>
          <a:graphicData uri="http://schemas.openxmlformats.org/drawingml/2006/table">
            <a:tbl>
              <a:tblPr>
                <a:tableStyleId>{BC89EF96-8CEA-46FF-86C4-4CE0E7609802}</a:tableStyleId>
              </a:tblPr>
              <a:tblGrid>
                <a:gridCol w="631075">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9">
                  <a:extLst>
                    <a:ext uri="{9D8B030D-6E8A-4147-A177-3AD203B41FA5}">
                      <a16:colId xmlns:a16="http://schemas.microsoft.com/office/drawing/2014/main" xmlns="" val="20003"/>
                    </a:ext>
                  </a:extLst>
                </a:gridCol>
              </a:tblGrid>
              <a:tr h="512031">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7161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14</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Отряд-Алабуга, АОЗТ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45:05:030502:227</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93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10001"/>
                  </a:ext>
                </a:extLst>
              </a:tr>
              <a:tr h="696603">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15</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в границах "ТОО Алабугское«</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45:05:030502:333</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115 000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2423390524"/>
                  </a:ext>
                </a:extLst>
              </a:tr>
              <a:tr h="60084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16</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ЗАО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45:05:030801:150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87 000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r h="657487">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17</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ЗАО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45:05:030801:282</a:t>
                      </a:r>
                    </a:p>
                  </a:txBody>
                  <a:tcPr marL="13320" marR="13320" anchor="ctr"/>
                </a:tc>
                <a:tc>
                  <a:txBody>
                    <a:bodyPr vert="horz" wrap="square"/>
                    <a:lstStyle/>
                    <a:p>
                      <a:pPr algn="ct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87 000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4"/>
                  </a:ext>
                </a:extLst>
              </a:tr>
              <a:tr h="637929">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18</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в границах ЗАО Буревестник</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45:05:030803:164</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87 000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6114485"/>
                  </a:ext>
                </a:extLst>
              </a:tr>
            </a:tbl>
          </a:graphicData>
        </a:graphic>
      </p:graphicFrame>
    </p:spTree>
    <p:extLst>
      <p:ext uri="{BB962C8B-B14F-4D97-AF65-F5344CB8AC3E}">
        <p14:creationId xmlns:p14="http://schemas.microsoft.com/office/powerpoint/2010/main" val="3322860660"/>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73" y="19447"/>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5"/>
          <p:cNvSpPr txBox="1">
            <a:spLocks noChangeArrowheads="1"/>
          </p:cNvSpPr>
          <p:nvPr/>
        </p:nvSpPr>
        <p:spPr bwMode="auto">
          <a:xfrm>
            <a:off x="703580" y="253812"/>
            <a:ext cx="7221221"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Курганская область, 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с</a:t>
            </a:r>
            <a:r>
              <a:rPr lang="ru-RU" altLang="ru-RU" sz="1600" b="1" smtClean="0">
                <a:solidFill>
                  <a:prstClr val="black"/>
                </a:solidFill>
                <a:latin typeface="Arial" panose="020b0604020202020204" pitchFamily="34" charset="0"/>
                <a:cs typeface="Arial" panose="020b0604020202020204" pitchFamily="34" charset="0"/>
              </a:rPr>
              <a:t>. Звериноголовское</a:t>
            </a:r>
            <a:r>
              <a:rPr lang="ru-RU" altLang="ru-RU" sz="1600" b="1">
                <a:solidFill>
                  <a:prstClr val="black"/>
                </a:solidFill>
                <a:latin typeface="Arial" panose="020b0604020202020204" pitchFamily="34" charset="0"/>
                <a:cs typeface="Arial" panose="020b0604020202020204" pitchFamily="34" charset="0"/>
              </a:rPr>
              <a:t>, </a:t>
            </a:r>
            <a:r>
              <a:rPr lang="ru-RU" altLang="ru-RU" sz="1600" b="1" smtClean="0">
                <a:solidFill>
                  <a:prstClr val="black"/>
                </a:solidFill>
                <a:latin typeface="Arial" panose="020b0604020202020204" pitchFamily="34" charset="0"/>
                <a:cs typeface="Arial" panose="020b0604020202020204" pitchFamily="34" charset="0"/>
              </a:rPr>
              <a:t>ул. Борьбы, 10а</a:t>
            </a:r>
            <a:endParaRPr lang="ru-RU" altLang="ru-RU" sz="1600" b="1">
              <a:solidFill>
                <a:prstClr val="black"/>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76354154"/>
              </p:ext>
            </p:extLst>
          </p:nvPr>
        </p:nvGraphicFramePr>
        <p:xfrm>
          <a:off x="694788" y="1364892"/>
          <a:ext cx="6687820" cy="5222845"/>
        </p:xfrm>
        <a:graphic>
          <a:graphicData uri="http://schemas.openxmlformats.org/drawingml/2006/table">
            <a:tbl>
              <a:tblPr>
                <a:tableStyleId>{16D9F66E-5EB9-4882-86FB-DCBF35E3C3E4}</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29857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2 125 кв. м.</a:t>
                      </a:r>
                    </a:p>
                  </a:txBody>
                  <a:tcPr marL="8255" marR="8255" marT="8255" marB="0" anchor="ctr"/>
                </a:tc>
                <a:extLst>
                  <a:ext uri="{0D108BD9-81ED-4DB2-BD59-A6C34878D82A}">
                    <a16:rowId xmlns:a16="http://schemas.microsoft.com/office/drawing/2014/main" xmlns="" val="10000"/>
                  </a:ext>
                </a:extLst>
              </a:tr>
              <a:tr h="41383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45:05:020113:182</a:t>
                      </a:r>
                    </a:p>
                  </a:txBody>
                  <a:tcPr marL="8255" marR="8255" marT="8255" marB="0" anchor="ctr"/>
                </a:tc>
                <a:extLst>
                  <a:ext uri="{0D108BD9-81ED-4DB2-BD59-A6C34878D82A}">
                    <a16:rowId xmlns:a16="http://schemas.microsoft.com/office/drawing/2014/main" xmlns="" val="10001"/>
                  </a:ext>
                </a:extLst>
              </a:tr>
              <a:tr h="27432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Звериноголовский МО</a:t>
                      </a:r>
                    </a:p>
                  </a:txBody>
                  <a:tcPr marL="8255" marR="8255" marT="8255" marB="0" anchor="ctr"/>
                </a:tc>
                <a:extLst>
                  <a:ext uri="{0D108BD9-81ED-4DB2-BD59-A6C34878D82A}">
                    <a16:rowId xmlns:a16="http://schemas.microsoft.com/office/drawing/2014/main" xmlns="" val="10002"/>
                  </a:ext>
                </a:extLst>
              </a:tr>
              <a:tr h="451306">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4965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Предпринимательство</a:t>
                      </a:r>
                    </a:p>
                  </a:txBody>
                  <a:tcPr marL="8255" marR="8255" marT="8255" marB="0" anchor="ctr"/>
                </a:tc>
                <a:extLst>
                  <a:ext uri="{0D108BD9-81ED-4DB2-BD59-A6C34878D82A}">
                    <a16:rowId xmlns:a16="http://schemas.microsoft.com/office/drawing/2014/main" xmlns="" val="10007"/>
                  </a:ext>
                </a:extLst>
              </a:tr>
              <a:tr h="41888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В 15</a:t>
                      </a:r>
                      <a:r>
                        <a:rPr lang="ru-RU" sz="1000" u="none" strike="noStrike" kern="1200" baseline="0" smtClean="0"/>
                        <a:t> от действующей ВЛ </a:t>
                      </a:r>
                      <a:r>
                        <a:rPr lang="ru-RU" sz="1000" u="none" strike="noStrike" kern="1200" smtClean="0"/>
                        <a:t>0,4 - 10 </a:t>
                      </a:r>
                    </a:p>
                  </a:txBody>
                  <a:tcPr anchor="ctr"/>
                </a:tc>
                <a:extLst>
                  <a:ext uri="{0D108BD9-81ED-4DB2-BD59-A6C34878D82A}">
                    <a16:rowId xmlns:a16="http://schemas.microsoft.com/office/drawing/2014/main" xmlns="" val="10008"/>
                  </a:ext>
                </a:extLst>
              </a:tr>
              <a:tr h="53201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rPr>
                        <a:t>Техническая возможность подключения имеется</a:t>
                      </a:r>
                    </a:p>
                    <a:p>
                      <a:pPr marL="0" marR="0" lvl="0" indent="0" algn="ctr" defTabSz="914400" rtl="0" eaLnBrk="1" fontAlgn="auto" latinLnBrk="0" hangingPunct="0">
                        <a:lnSpc>
                          <a:spcPct val="100000"/>
                        </a:lnSpc>
                        <a:spcBef>
                          <a:spcPct val="0"/>
                        </a:spcBef>
                        <a:spcAft>
                          <a:spcPct val="0"/>
                        </a:spcAft>
                        <a:buClrTx/>
                        <a:buSzTx/>
                        <a:buFontTx/>
                        <a:buNone/>
                        <a:defRPr/>
                      </a:pPr>
                      <a:endParaRPr lang="ru-RU" sz="1000" smtClean="0">
                        <a:solidFill>
                          <a:schemeClr val="tx1">
                            <a:lumMod val="95000"/>
                            <a:lumOff val="5000"/>
                          </a:schemeClr>
                        </a:solidFill>
                        <a:effectLst/>
                      </a:endParaRPr>
                    </a:p>
                  </a:txBody>
                  <a:tcPr anchor="ctr"/>
                </a:tc>
                <a:extLst>
                  <a:ext uri="{0D108BD9-81ED-4DB2-BD59-A6C34878D82A}">
                    <a16:rowId xmlns:a16="http://schemas.microsoft.com/office/drawing/2014/main" xmlns="" val="10009"/>
                  </a:ext>
                </a:extLst>
              </a:tr>
              <a:tr h="52889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Действующий водопровод расположен в 10 м от участка</a:t>
                      </a:r>
                    </a:p>
                  </a:txBody>
                  <a:tcPr marL="82953" marR="82953" marT="41476" marB="41476" anchor="ctr"/>
                </a:tc>
                <a:extLst>
                  <a:ext uri="{0D108BD9-81ED-4DB2-BD59-A6C34878D82A}">
                    <a16:rowId xmlns:a16="http://schemas.microsoft.com/office/drawing/2014/main" xmlns="" val="10011"/>
                  </a:ext>
                </a:extLst>
              </a:tr>
              <a:tr h="69833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Строительство локальной канализации с отводом нечистот в септик</a:t>
                      </a:r>
                      <a:endParaRPr lang="ru-RU" sz="1000"/>
                    </a:p>
                  </a:txBody>
                  <a:tcPr marL="8255" marR="8255" marT="8254" marB="0" anchor="ctr"/>
                </a:tc>
                <a:extLst>
                  <a:ext uri="{0D108BD9-81ED-4DB2-BD59-A6C34878D82A}">
                    <a16:rowId xmlns:a16="http://schemas.microsoft.com/office/drawing/2014/main" xmlns="" val="10010"/>
                  </a:ext>
                </a:extLst>
              </a:tr>
              <a:tr h="44264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Грунтовая дорога</a:t>
                      </a: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extLst>
                  <a:ext uri="{0D108BD9-81ED-4DB2-BD59-A6C34878D82A}">
                    <a16:rowId xmlns:a16="http://schemas.microsoft.com/office/drawing/2014/main" xmlns="" val="10013"/>
                  </a:ext>
                </a:extLst>
              </a:tr>
              <a:tr h="614370">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Аукцион по предоставлению в аренду земельного участка</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09800"/>
            <a:ext cx="4191000" cy="2920530"/>
          </a:xfrm>
          <a:prstGeom prst="rect">
            <a:avLst/>
          </a:prstGeom>
        </p:spPr>
      </p:pic>
    </p:spTree>
    <p:extLst>
      <p:ext uri="{BB962C8B-B14F-4D97-AF65-F5344CB8AC3E}">
        <p14:creationId xmlns:p14="http://schemas.microsoft.com/office/powerpoint/2010/main" val="2617800330"/>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pic>
        <p:nvPicPr>
          <p:cNvPr id="2" name="object 2"/>
          <p:cNvPicPr/>
          <p:nvPr/>
        </p:nvPicPr>
        <p:blipFill>
          <a:blip r:embed="rId2"/>
          <a:srcRect l="-1" t="-1" r="43591" b="-262"/>
          <a:stretch>
            <a:fillRect/>
          </a:stretch>
        </p:blipFill>
        <p:spPr bwMode="auto">
          <a:xfrm>
            <a:off x="1" y="0"/>
            <a:ext cx="5760000" cy="6876000"/>
          </a:xfrm>
          <a:prstGeom prst="rect">
            <a:avLst/>
          </a:prstGeom>
        </p:spPr>
      </p:pic>
      <p:sp>
        <p:nvSpPr>
          <p:cNvPr id="8" name="object 5"/>
          <p:cNvSpPr txBox="1">
            <a:spLocks noGrp="1"/>
          </p:cNvSpPr>
          <p:nvPr>
            <p:ph type="title"/>
          </p:nvPr>
        </p:nvSpPr>
        <p:spPr bwMode="auto">
          <a:xfrm>
            <a:off x="1447800" y="2443786"/>
            <a:ext cx="6477000" cy="1244571"/>
          </a:xfrm>
          <a:prstGeom prst="rect">
            <a:avLst/>
          </a:prstGeom>
        </p:spPr>
        <p:txBody>
          <a:bodyPr vert="horz" wrap="square" lIns="0" tIns="51435" rIns="0" bIns="0" rtlCol="0">
            <a:spAutoFit/>
          </a:bodyPr>
          <a:lstStyle/>
          <a:p>
            <a:pPr marL="12700" marR="5080" algn="ctr">
              <a:lnSpc>
                <a:spcPts val="3120"/>
              </a:lnSpc>
              <a:spcBef>
                <a:spcPts val="405"/>
              </a:spcBef>
              <a:defRPr/>
            </a:pPr>
            <a:r>
              <a:rPr lang="ru-RU" sz="2800" spc="-5">
                <a:solidFill>
                  <a:srgbClr val="004485"/>
                </a:solidFill>
              </a:rPr>
              <a:t>ИНВЕСТИЦИОННЫЕ  ПЛОЩАДКИ ДЛЯ РАЗМЕЩЕНИЯ </a:t>
            </a:r>
            <a:r>
              <a:rPr lang="ru-RU" sz="2800" spc="-5" smtClean="0">
                <a:solidFill>
                  <a:srgbClr val="004485"/>
                </a:solidFill>
              </a:rPr>
              <a:t>ПРОЧИХ ОБЪЕКТОВ </a:t>
            </a:r>
            <a:endParaRPr sz="2800"/>
          </a:p>
        </p:txBody>
      </p:sp>
      <p:pic>
        <p:nvPicPr>
          <p:cNvPr id="1026" name="Picture 2" descr="https://abrakadabra.fun/uploads/posts/2022-02/1645660949_4-abrakadabra-fun-p-sklad-fon-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52798" y="137187"/>
            <a:ext cx="3672408" cy="20657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8ceb81bc8b92e7f6652c03a8599c695b841709b5-10680870-images-thumbs&amp;n=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52798" y="2212967"/>
            <a:ext cx="3672408"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ykaleidoscope.ru/uploads/posts/2021-04/1617232789_6-p-sovremennii-ofis-6.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52798" y="4671290"/>
            <a:ext cx="3672408" cy="209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6"/>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79" y="278889"/>
            <a:ext cx="7449821" cy="61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Нежилое здание, Курганская область, </a:t>
            </a:r>
            <a:r>
              <a:rPr lang="ru-RU" altLang="ru-RU" sz="1600" b="1" err="1" smtClean="0">
                <a:solidFill>
                  <a:prstClr val="black"/>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с</a:t>
            </a:r>
            <a:r>
              <a:rPr lang="ru-RU" altLang="ru-RU" sz="1600" b="1">
                <a:solidFill>
                  <a:prstClr val="black"/>
                </a:solidFill>
                <a:latin typeface="Arial" panose="020b0604020202020204" pitchFamily="34" charset="0"/>
                <a:cs typeface="Arial" panose="020b0604020202020204" pitchFamily="34" charset="0"/>
              </a:rPr>
              <a:t>. Бугровое, ул. Береговая, 59</a:t>
            </a:r>
          </a:p>
        </p:txBody>
      </p:sp>
      <p:graphicFrame>
        <p:nvGraphicFramePr>
          <p:cNvPr id="12" name="Таблица 11"/>
          <p:cNvGraphicFramePr>
            <a:graphicFrameLocks noGrp="1"/>
          </p:cNvGraphicFramePr>
          <p:nvPr>
            <p:extLst>
              <p:ext uri="{D42A27DB-BD31-4B8C-83A1-F6EECF244321}">
                <p14:modId xmlns:p14="http://schemas.microsoft.com/office/powerpoint/2010/main" val="1617980292"/>
              </p:ext>
            </p:extLst>
          </p:nvPr>
        </p:nvGraphicFramePr>
        <p:xfrm>
          <a:off x="703580" y="1068713"/>
          <a:ext cx="6687820" cy="5562712"/>
        </p:xfrm>
        <a:graphic>
          <a:graphicData uri="http://schemas.openxmlformats.org/drawingml/2006/table">
            <a:tbl>
              <a:tblPr>
                <a:tableStyleId>{BDBED569-4797-4DF1-A0F4-6AAB3CD982D8}</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44795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Площадь земельного участка -  1 098  кв. м.                                </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Площадь здания -137,7 кв. м.</a:t>
                      </a:r>
                    </a:p>
                  </a:txBody>
                  <a:tcPr marL="8255" marR="8255" marT="8255" marB="0" anchor="ctr"/>
                </a:tc>
                <a:extLst>
                  <a:ext uri="{0D108BD9-81ED-4DB2-BD59-A6C34878D82A}">
                    <a16:rowId xmlns:a16="http://schemas.microsoft.com/office/drawing/2014/main" xmlns="" val="10000"/>
                  </a:ext>
                </a:extLst>
              </a:tr>
              <a:tr h="52481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Земельный участок – 45:05:010301:144</a:t>
                      </a:r>
                    </a:p>
                    <a:p>
                      <a:pPr algn="ctr"/>
                      <a:r>
                        <a:rPr lang="ru-RU" sz="1000" kern="1200" smtClean="0"/>
                        <a:t>Здание - 45:05:010301:210</a:t>
                      </a:r>
                    </a:p>
                  </a:txBody>
                  <a:tcPr marL="8255" marR="8255" marT="8255" marB="0" anchor="ctr"/>
                </a:tc>
                <a:extLst>
                  <a:ext uri="{0D108BD9-81ED-4DB2-BD59-A6C34878D82A}">
                    <a16:rowId xmlns:a16="http://schemas.microsoft.com/office/drawing/2014/main" xmlns="" val="10001"/>
                  </a:ext>
                </a:extLst>
              </a:tr>
              <a:tr h="44983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Частная</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Пашков Вадим Александрович</a:t>
                      </a:r>
                    </a:p>
                  </a:txBody>
                  <a:tcPr marL="8255" marR="8255" marT="8255" marB="0" anchor="ctr"/>
                </a:tc>
                <a:extLst>
                  <a:ext uri="{0D108BD9-81ED-4DB2-BD59-A6C34878D82A}">
                    <a16:rowId xmlns:a16="http://schemas.microsoft.com/office/drawing/2014/main" xmlns="" val="10002"/>
                  </a:ext>
                </a:extLst>
              </a:tr>
              <a:tr h="45918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5925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Для размещения магазина</a:t>
                      </a:r>
                    </a:p>
                  </a:txBody>
                  <a:tcPr marL="8255" marR="8255" marT="8255" marB="0" anchor="ctr"/>
                </a:tc>
                <a:extLst>
                  <a:ext uri="{0D108BD9-81ED-4DB2-BD59-A6C34878D82A}">
                    <a16:rowId xmlns:a16="http://schemas.microsoft.com/office/drawing/2014/main" xmlns="" val="10007"/>
                  </a:ext>
                </a:extLst>
              </a:tr>
              <a:tr h="42619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От ВЛ 0,4- расстояние  10 метров.  Требуется подключение объектов недвижимости. (максимальная мощность – 50 кВт)</a:t>
                      </a:r>
                    </a:p>
                  </a:txBody>
                  <a:tcPr anchor="ctr"/>
                </a:tc>
                <a:extLst>
                  <a:ext uri="{0D108BD9-81ED-4DB2-BD59-A6C34878D82A}">
                    <a16:rowId xmlns:a16="http://schemas.microsoft.com/office/drawing/2014/main" xmlns="" val="10008"/>
                  </a:ext>
                </a:extLst>
              </a:tr>
              <a:tr h="54130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Направлены предложения о включении  с. Бугровое в региональную программу газификации Курганской области на 2021-2030 гг</a:t>
                      </a:r>
                      <a:endParaRPr lang="ru-RU" sz="1000" smtClean="0">
                        <a:solidFill>
                          <a:schemeClr val="tx1"/>
                        </a:solidFill>
                        <a:effectLst/>
                      </a:endParaRPr>
                    </a:p>
                  </a:txBody>
                  <a:tcPr anchor="ctr"/>
                </a:tc>
                <a:extLst>
                  <a:ext uri="{0D108BD9-81ED-4DB2-BD59-A6C34878D82A}">
                    <a16:rowId xmlns:a16="http://schemas.microsoft.com/office/drawing/2014/main" xmlns="" val="10009"/>
                  </a:ext>
                </a:extLst>
              </a:tr>
              <a:tr h="53812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Возможность организации автономной артезианской скважины. Точную информацию о количестве и качестве подземных вод можно получить только по результатам геологоразведочных работ. </a:t>
                      </a:r>
                    </a:p>
                  </a:txBody>
                  <a:tcPr marL="82953" marR="82953" marT="41476" marB="41476" anchor="ctr"/>
                </a:tc>
                <a:extLst>
                  <a:ext uri="{0D108BD9-81ED-4DB2-BD59-A6C34878D82A}">
                    <a16:rowId xmlns:a16="http://schemas.microsoft.com/office/drawing/2014/main" xmlns="" val="10011"/>
                  </a:ext>
                </a:extLst>
              </a:tr>
              <a:tr h="54983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Строительство локальной канализации с отводом нечистот в септик</a:t>
                      </a:r>
                      <a:endParaRPr lang="ru-RU" sz="1000"/>
                    </a:p>
                  </a:txBody>
                  <a:tcPr marL="8255" marR="8255" marT="8254" marB="0" anchor="ctr"/>
                </a:tc>
                <a:extLst>
                  <a:ext uri="{0D108BD9-81ED-4DB2-BD59-A6C34878D82A}">
                    <a16:rowId xmlns:a16="http://schemas.microsoft.com/office/drawing/2014/main" xmlns="" val="10010"/>
                  </a:ext>
                </a:extLst>
              </a:tr>
              <a:tr h="43909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Дорога с грунтовым покрытием</a:t>
                      </a:r>
                      <a:endParaRPr kumimoji="0" lang="ru-RU" sz="1000" u="none" strike="noStrike" cap="none" normalizeH="0" baseline="0">
                        <a:ln>
                          <a:noFill/>
                        </a:ln>
                        <a:effectLst/>
                      </a:endParaRPr>
                    </a:p>
                  </a:txBody>
                  <a:tcPr marL="82953" marR="82953" marT="41476" marB="41476" anchor="ctr"/>
                </a:tc>
                <a:extLst>
                  <a:ext uri="{0D108BD9-81ED-4DB2-BD59-A6C34878D82A}">
                    <a16:rowId xmlns:a16="http://schemas.microsoft.com/office/drawing/2014/main" xmlns="" val="10013"/>
                  </a:ext>
                </a:extLst>
              </a:tr>
              <a:tr h="625093">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Пашков Вадим Александрович Тел. 8-900-377-75-17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 y="3023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3657600"/>
            <a:ext cx="4194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12087" y="898525"/>
            <a:ext cx="3962400" cy="279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582086"/>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79" y="278889"/>
            <a:ext cx="7449821"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Нежилое здание, Курганская область, Звериноголовский </a:t>
            </a:r>
            <a:r>
              <a:rPr lang="ru-RU" altLang="ru-RU" sz="1600" b="1" smtClean="0">
                <a:solidFill>
                  <a:prstClr val="black"/>
                </a:solidFill>
                <a:latin typeface="Arial" panose="020b0604020202020204" pitchFamily="34" charset="0"/>
                <a:cs typeface="Arial" panose="020b0604020202020204" pitchFamily="34" charset="0"/>
              </a:rPr>
              <a:t>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err="1" smtClean="0">
                <a:solidFill>
                  <a:prstClr val="black"/>
                </a:solidFill>
                <a:latin typeface="Arial" panose="020b0604020202020204" pitchFamily="34" charset="0"/>
                <a:cs typeface="Arial" panose="020b0604020202020204" pitchFamily="34" charset="0"/>
              </a:rPr>
              <a:t>с.Труд </a:t>
            </a:r>
            <a:r>
              <a:rPr lang="ru-RU" altLang="ru-RU" sz="1600" b="1">
                <a:solidFill>
                  <a:prstClr val="black"/>
                </a:solidFill>
                <a:latin typeface="Arial" panose="020b0604020202020204" pitchFamily="34" charset="0"/>
                <a:cs typeface="Arial" panose="020b0604020202020204" pitchFamily="34" charset="0"/>
              </a:rPr>
              <a:t>и Знание, </a:t>
            </a:r>
            <a:r>
              <a:rPr lang="ru-RU" altLang="ru-RU" sz="1600" b="1" smtClean="0">
                <a:solidFill>
                  <a:prstClr val="black"/>
                </a:solidFill>
                <a:latin typeface="Arial" panose="020b0604020202020204" pitchFamily="34" charset="0"/>
                <a:cs typeface="Arial" panose="020b0604020202020204" pitchFamily="34" charset="0"/>
              </a:rPr>
              <a:t>ул. 40 </a:t>
            </a:r>
            <a:r>
              <a:rPr lang="ru-RU" altLang="ru-RU" sz="1600" b="1">
                <a:solidFill>
                  <a:prstClr val="black"/>
                </a:solidFill>
                <a:latin typeface="Arial" panose="020b0604020202020204" pitchFamily="34" charset="0"/>
                <a:cs typeface="Arial" panose="020b0604020202020204" pitchFamily="34" charset="0"/>
              </a:rPr>
              <a:t>лет Победы,9</a:t>
            </a:r>
          </a:p>
        </p:txBody>
      </p:sp>
      <p:graphicFrame>
        <p:nvGraphicFramePr>
          <p:cNvPr id="12" name="Таблица 11"/>
          <p:cNvGraphicFramePr>
            <a:graphicFrameLocks noGrp="1"/>
          </p:cNvGraphicFramePr>
          <p:nvPr>
            <p:extLst>
              <p:ext uri="{D42A27DB-BD31-4B8C-83A1-F6EECF244321}">
                <p14:modId xmlns:p14="http://schemas.microsoft.com/office/powerpoint/2010/main" val="3585175506"/>
              </p:ext>
            </p:extLst>
          </p:nvPr>
        </p:nvGraphicFramePr>
        <p:xfrm>
          <a:off x="703580" y="1068713"/>
          <a:ext cx="6687820" cy="5562712"/>
        </p:xfrm>
        <a:graphic>
          <a:graphicData uri="http://schemas.openxmlformats.org/drawingml/2006/table">
            <a:tbl>
              <a:tblPr>
                <a:tableStyleId>{BDBED569-4797-4DF1-A0F4-6AAB3CD982D8}</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447957">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Площадь земельного участка – 573 кв. м.                                        </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Площадь помещения  - 311,7 кв. м.</a:t>
                      </a:r>
                    </a:p>
                  </a:txBody>
                  <a:tcPr marL="8255" marR="8255" marT="8255" marB="0" anchor="ctr"/>
                </a:tc>
                <a:extLst>
                  <a:ext uri="{0D108BD9-81ED-4DB2-BD59-A6C34878D82A}">
                    <a16:rowId xmlns:a16="http://schemas.microsoft.com/office/drawing/2014/main" xmlns="" val="10000"/>
                  </a:ext>
                </a:extLst>
              </a:tr>
              <a:tr h="52481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Земельный участок – 45:05:011001:705</a:t>
                      </a:r>
                    </a:p>
                    <a:p>
                      <a:pPr algn="ctr"/>
                      <a:r>
                        <a:rPr lang="ru-RU" sz="1000" kern="1200" smtClean="0"/>
                        <a:t>Помещение – 45:05:011001:792</a:t>
                      </a:r>
                    </a:p>
                  </a:txBody>
                  <a:tcPr marL="8255" marR="8255" marT="8255" marB="0" anchor="ctr"/>
                </a:tc>
                <a:extLst>
                  <a:ext uri="{0D108BD9-81ED-4DB2-BD59-A6C34878D82A}">
                    <a16:rowId xmlns:a16="http://schemas.microsoft.com/office/drawing/2014/main" xmlns="" val="10001"/>
                  </a:ext>
                </a:extLst>
              </a:tr>
              <a:tr h="44983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Частная</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Пашков Вадим</a:t>
                      </a:r>
                      <a:r>
                        <a:rPr lang="ru-RU" sz="1000" u="none" strike="noStrike" kern="1200" baseline="0" smtClean="0"/>
                        <a:t> Александрович</a:t>
                      </a:r>
                      <a:endParaRPr lang="ru-RU" sz="1000" u="none" strike="noStrike" kern="1200" smtClean="0"/>
                    </a:p>
                  </a:txBody>
                  <a:tcPr marL="8255" marR="8255" marT="8255" marB="0" anchor="ctr"/>
                </a:tc>
                <a:extLst>
                  <a:ext uri="{0D108BD9-81ED-4DB2-BD59-A6C34878D82A}">
                    <a16:rowId xmlns:a16="http://schemas.microsoft.com/office/drawing/2014/main" xmlns="" val="10002"/>
                  </a:ext>
                </a:extLst>
              </a:tr>
              <a:tr h="45918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5925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Для размещения магазина</a:t>
                      </a:r>
                    </a:p>
                  </a:txBody>
                  <a:tcPr marL="8255" marR="8255" marT="8255" marB="0" anchor="ctr"/>
                </a:tc>
                <a:extLst>
                  <a:ext uri="{0D108BD9-81ED-4DB2-BD59-A6C34878D82A}">
                    <a16:rowId xmlns:a16="http://schemas.microsoft.com/office/drawing/2014/main" xmlns="" val="10007"/>
                  </a:ext>
                </a:extLst>
              </a:tr>
              <a:tr h="426192">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ЛЭП-0,4  (максимальная мощность-10 кВт)</a:t>
                      </a:r>
                    </a:p>
                  </a:txBody>
                  <a:tcPr anchor="ctr"/>
                </a:tc>
                <a:extLst>
                  <a:ext uri="{0D108BD9-81ED-4DB2-BD59-A6C34878D82A}">
                    <a16:rowId xmlns:a16="http://schemas.microsoft.com/office/drawing/2014/main" xmlns="" val="10008"/>
                  </a:ext>
                </a:extLst>
              </a:tr>
              <a:tr h="54130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Техническая возможность подключения имеется</a:t>
                      </a:r>
                    </a:p>
                  </a:txBody>
                  <a:tcPr anchor="ctr"/>
                </a:tc>
                <a:extLst>
                  <a:ext uri="{0D108BD9-81ED-4DB2-BD59-A6C34878D82A}">
                    <a16:rowId xmlns:a16="http://schemas.microsoft.com/office/drawing/2014/main" xmlns="" val="10009"/>
                  </a:ext>
                </a:extLst>
              </a:tr>
              <a:tr h="53812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Возможность организации автономной артезианской скважины. Точную информацию о количестве и качестве подземных вод можно получить только по результатам геологоразведочных работ. </a:t>
                      </a:r>
                    </a:p>
                  </a:txBody>
                  <a:tcPr marL="82953" marR="82953" marT="41476" marB="41476" anchor="ctr"/>
                </a:tc>
                <a:extLst>
                  <a:ext uri="{0D108BD9-81ED-4DB2-BD59-A6C34878D82A}">
                    <a16:rowId xmlns:a16="http://schemas.microsoft.com/office/drawing/2014/main" xmlns="" val="10011"/>
                  </a:ext>
                </a:extLst>
              </a:tr>
              <a:tr h="549833">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Строительство локальной канализации с отводом нечистот в септик</a:t>
                      </a:r>
                      <a:endParaRPr lang="ru-RU" sz="1000"/>
                    </a:p>
                  </a:txBody>
                  <a:tcPr marL="8255" marR="8255" marT="8254" marB="0" anchor="ctr"/>
                </a:tc>
                <a:extLst>
                  <a:ext uri="{0D108BD9-81ED-4DB2-BD59-A6C34878D82A}">
                    <a16:rowId xmlns:a16="http://schemas.microsoft.com/office/drawing/2014/main" xmlns="" val="10010"/>
                  </a:ext>
                </a:extLst>
              </a:tr>
              <a:tr h="43909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Дорога с грунтовым покрытием (до асфальтированной дороги -1 км.)</a:t>
                      </a:r>
                      <a:endParaRPr kumimoji="0" lang="ru-RU" sz="1000" u="none" strike="noStrike" cap="none" normalizeH="0" baseline="0">
                        <a:ln>
                          <a:noFill/>
                        </a:ln>
                        <a:effectLst/>
                      </a:endParaRPr>
                    </a:p>
                  </a:txBody>
                  <a:tcPr marL="82953" marR="82953" marT="41476" marB="41476" anchor="ctr"/>
                </a:tc>
                <a:extLst>
                  <a:ext uri="{0D108BD9-81ED-4DB2-BD59-A6C34878D82A}">
                    <a16:rowId xmlns:a16="http://schemas.microsoft.com/office/drawing/2014/main" xmlns="" val="10013"/>
                  </a:ext>
                </a:extLst>
              </a:tr>
              <a:tr h="625093">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solidFill>
                            <a:schemeClr val="tx1"/>
                          </a:solidFill>
                          <a:effectLst/>
                          <a:latin typeface="+mn-lt"/>
                          <a:cs typeface="Arial" panose="020b0604020202020204" pitchFamily="34" charset="0"/>
                        </a:rPr>
                        <a:t>Пашков Вадим Александрович Тел. 8-900-377-75-17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 y="3023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3657600"/>
            <a:ext cx="420882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48600" y="805962"/>
            <a:ext cx="3962400" cy="28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126379"/>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Box 65"/>
          <p:cNvSpPr txBox="1">
            <a:spLocks noChangeArrowheads="1"/>
          </p:cNvSpPr>
          <p:nvPr/>
        </p:nvSpPr>
        <p:spPr bwMode="auto">
          <a:xfrm>
            <a:off x="703579" y="278889"/>
            <a:ext cx="7449821" cy="61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Курганская область, </a:t>
            </a:r>
            <a:r>
              <a:rPr lang="ru-RU" altLang="ru-RU" sz="1600" b="1" smtClean="0">
                <a:solidFill>
                  <a:prstClr val="black"/>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п. Искра, ул. Геннадия Ожгихина, участок №20</a:t>
            </a:r>
            <a:endParaRPr lang="ru-RU" altLang="ru-RU" sz="1600" b="1">
              <a:solidFill>
                <a:prstClr val="black"/>
              </a:solidFill>
              <a:latin typeface="Arial" panose="020b0604020202020204" pitchFamily="34" charset="0"/>
              <a:cs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453722879"/>
              </p:ext>
            </p:extLst>
          </p:nvPr>
        </p:nvGraphicFramePr>
        <p:xfrm>
          <a:off x="703580" y="1068713"/>
          <a:ext cx="6687820" cy="5667088"/>
        </p:xfrm>
        <a:graphic>
          <a:graphicData uri="http://schemas.openxmlformats.org/drawingml/2006/table">
            <a:tbl>
              <a:tblPr>
                <a:tableStyleId>{BDBED569-4797-4DF1-A0F4-6AAB3CD982D8}</a:tableStyleId>
              </a:tblPr>
              <a:tblGrid>
                <a:gridCol w="2512591">
                  <a:extLst>
                    <a:ext uri="{9D8B030D-6E8A-4147-A177-3AD203B41FA5}">
                      <a16:colId xmlns:a16="http://schemas.microsoft.com/office/drawing/2014/main" xmlns="" val="20000"/>
                    </a:ext>
                  </a:extLst>
                </a:gridCol>
                <a:gridCol w="4175229">
                  <a:extLst>
                    <a:ext uri="{9D8B030D-6E8A-4147-A177-3AD203B41FA5}">
                      <a16:colId xmlns:a16="http://schemas.microsoft.com/office/drawing/2014/main" xmlns="" val="20001"/>
                    </a:ext>
                  </a:extLst>
                </a:gridCol>
              </a:tblGrid>
              <a:tr h="75515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Земельный</a:t>
                      </a:r>
                      <a:r>
                        <a:rPr lang="ru-RU" sz="1000" u="none" strike="noStrike" kern="1200" baseline="0" smtClean="0"/>
                        <a:t> участок</a:t>
                      </a:r>
                      <a:r>
                        <a:rPr lang="ru-RU" sz="1000" u="none" strike="noStrike" kern="1200" smtClean="0"/>
                        <a:t> – 426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 Здание</a:t>
                      </a:r>
                      <a:r>
                        <a:rPr lang="ru-RU" sz="1000" u="none" strike="noStrike" kern="1200" baseline="0" smtClean="0"/>
                        <a:t> – </a:t>
                      </a:r>
                      <a:r>
                        <a:rPr lang="ru-RU" sz="1000" u="none" strike="noStrike" kern="1200" smtClean="0"/>
                        <a:t>961,6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Теплопункта - 94,9 кв. м. </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сторярного цеха – 333,3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Тепловые сети</a:t>
                      </a:r>
                      <a:r>
                        <a:rPr lang="ru-RU" sz="1000" u="none" strike="noStrike" kern="1200" baseline="0" smtClean="0"/>
                        <a:t> – </a:t>
                      </a:r>
                      <a:r>
                        <a:rPr lang="ru-RU" sz="1000" u="none" strike="noStrike" kern="1200" smtClean="0"/>
                        <a:t>1365 кв. м. (протяженность)</a:t>
                      </a:r>
                    </a:p>
                  </a:txBody>
                  <a:tcPr marL="8255" marR="8255" marT="8255" marB="0" anchor="ctr"/>
                </a:tc>
                <a:extLst>
                  <a:ext uri="{0D108BD9-81ED-4DB2-BD59-A6C34878D82A}">
                    <a16:rowId xmlns:a16="http://schemas.microsoft.com/office/drawing/2014/main" xmlns="" val="10000"/>
                  </a:ext>
                </a:extLst>
              </a:tr>
              <a:tr h="75515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kern="1200" smtClean="0"/>
                        <a:t>Земельный</a:t>
                      </a:r>
                      <a:r>
                        <a:rPr lang="ru-RU" sz="1000" kern="1200" baseline="0" smtClean="0"/>
                        <a:t> участок – </a:t>
                      </a:r>
                      <a:r>
                        <a:rPr lang="ru-RU" sz="1000" kern="1200" smtClean="0"/>
                        <a:t>45:05:011201:971</a:t>
                      </a:r>
                    </a:p>
                    <a:p>
                      <a:pPr algn="ctr"/>
                      <a:r>
                        <a:rPr lang="ru-RU" sz="1000" kern="1200" smtClean="0"/>
                        <a:t> Здание</a:t>
                      </a:r>
                      <a:r>
                        <a:rPr lang="ru-RU" sz="1000" kern="1200" baseline="0" smtClean="0"/>
                        <a:t> – </a:t>
                      </a:r>
                      <a:r>
                        <a:rPr lang="ru-RU" sz="1000" kern="1200" smtClean="0"/>
                        <a:t>45:05:011201:526</a:t>
                      </a:r>
                    </a:p>
                    <a:p>
                      <a:pPr algn="ctr"/>
                      <a:r>
                        <a:rPr lang="ru-RU" sz="1000" kern="1200" err="1" smtClean="0"/>
                        <a:t>Теплопункт - 45:05:011201:188</a:t>
                      </a:r>
                    </a:p>
                    <a:p>
                      <a:pPr algn="ctr"/>
                      <a:r>
                        <a:rPr lang="ru-RU" sz="1000" kern="1200" smtClean="0"/>
                        <a:t>Столярный цех - 45:05:011201:935</a:t>
                      </a:r>
                    </a:p>
                    <a:p>
                      <a:pPr algn="ctr"/>
                      <a:r>
                        <a:rPr lang="ru-RU" sz="1000" kern="1200" smtClean="0"/>
                        <a:t>Тепловые сети - 45:05:011201:1094</a:t>
                      </a:r>
                    </a:p>
                  </a:txBody>
                  <a:tcPr marL="8255" marR="8255" marT="8255" marB="0" anchor="ctr"/>
                </a:tc>
                <a:extLst>
                  <a:ext uri="{0D108BD9-81ED-4DB2-BD59-A6C34878D82A}">
                    <a16:rowId xmlns:a16="http://schemas.microsoft.com/office/drawing/2014/main" xmlns="" val="10001"/>
                  </a:ext>
                </a:extLst>
              </a:tr>
              <a:tr h="34704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err="1" smtClean="0"/>
                        <a:t>Звериноголовский МО</a:t>
                      </a:r>
                    </a:p>
                  </a:txBody>
                  <a:tcPr marL="8255" marR="8255" marT="8255" marB="0" anchor="ctr"/>
                </a:tc>
                <a:extLst>
                  <a:ext uri="{0D108BD9-81ED-4DB2-BD59-A6C34878D82A}">
                    <a16:rowId xmlns:a16="http://schemas.microsoft.com/office/drawing/2014/main" xmlns="" val="10002"/>
                  </a:ext>
                </a:extLst>
              </a:tr>
              <a:tr h="43950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a16="http://schemas.microsoft.com/office/drawing/2014/main" xmlns="" val="10003"/>
                  </a:ext>
                </a:extLst>
              </a:tr>
              <a:tr h="53528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Для размещения производственных построек</a:t>
                      </a:r>
                    </a:p>
                  </a:txBody>
                  <a:tcPr marL="8255" marR="8255" marT="8255" marB="0" anchor="ctr"/>
                </a:tc>
                <a:extLst>
                  <a:ext uri="{0D108BD9-81ED-4DB2-BD59-A6C34878D82A}">
                    <a16:rowId xmlns:a16="http://schemas.microsoft.com/office/drawing/2014/main" xmlns="" val="10007"/>
                  </a:ext>
                </a:extLst>
              </a:tr>
              <a:tr h="40793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t>В 10 метрах от ЛЭП-10  (максимальная мощность - 1 МВт)</a:t>
                      </a:r>
                    </a:p>
                  </a:txBody>
                  <a:tcPr anchor="ctr"/>
                </a:tc>
                <a:extLst>
                  <a:ext uri="{0D108BD9-81ED-4DB2-BD59-A6C34878D82A}">
                    <a16:rowId xmlns:a16="http://schemas.microsoft.com/office/drawing/2014/main" xmlns="" val="10008"/>
                  </a:ext>
                </a:extLst>
              </a:tr>
              <a:tr h="51811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Направлены предложения о включении пос. Искра в региональную программу газификации  Курганской области на 2021-2030 гг</a:t>
                      </a:r>
                      <a:endParaRPr lang="ru-RU" sz="1000" smtClean="0">
                        <a:solidFill>
                          <a:schemeClr val="tx1"/>
                        </a:solidFill>
                        <a:effectLst/>
                      </a:endParaRPr>
                    </a:p>
                  </a:txBody>
                  <a:tcPr anchor="ctr"/>
                </a:tc>
                <a:extLst>
                  <a:ext uri="{0D108BD9-81ED-4DB2-BD59-A6C34878D82A}">
                    <a16:rowId xmlns:a16="http://schemas.microsoft.com/office/drawing/2014/main" xmlns="" val="10009"/>
                  </a:ext>
                </a:extLst>
              </a:tr>
              <a:tr h="51507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Действующий водопровод расположен на расстоянии 10 м от участка</a:t>
                      </a:r>
                    </a:p>
                  </a:txBody>
                  <a:tcPr marL="82953" marR="82953" marT="41476" marB="41476" anchor="ctr"/>
                </a:tc>
                <a:extLst>
                  <a:ext uri="{0D108BD9-81ED-4DB2-BD59-A6C34878D82A}">
                    <a16:rowId xmlns:a16="http://schemas.microsoft.com/office/drawing/2014/main" xmlns="" val="10011"/>
                  </a:ext>
                </a:extLst>
              </a:tr>
              <a:tr h="34503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Действующая канализация</a:t>
                      </a:r>
                      <a:endParaRPr lang="ru-RU" sz="1000"/>
                    </a:p>
                  </a:txBody>
                  <a:tcPr marL="8255" marR="8255" marT="8254" marB="0" anchor="ctr"/>
                </a:tc>
                <a:extLst>
                  <a:ext uri="{0D108BD9-81ED-4DB2-BD59-A6C34878D82A}">
                    <a16:rowId xmlns:a16="http://schemas.microsoft.com/office/drawing/2014/main" xmlns="" val="10010"/>
                  </a:ext>
                </a:extLst>
              </a:tr>
              <a:tr h="42028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Грунтовая дорога (до асфальтированной дороги-3 км.)</a:t>
                      </a:r>
                    </a:p>
                  </a:txBody>
                  <a:tcPr marL="82953" marR="82953" marT="41476" marB="41476" anchor="ctr"/>
                </a:tc>
                <a:extLst>
                  <a:ext uri="{0D108BD9-81ED-4DB2-BD59-A6C34878D82A}">
                    <a16:rowId xmlns:a16="http://schemas.microsoft.com/office/drawing/2014/main" xmlns="" val="10013"/>
                  </a:ext>
                </a:extLst>
              </a:tr>
              <a:tr h="598310">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 y="3023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2400" y="3587994"/>
            <a:ext cx="41433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blob:https://web.whatsapp.com/6de54c4c-05b4-4c1c-b8f6-53dc4168c7c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48600" y="1064792"/>
            <a:ext cx="3962400" cy="252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040734"/>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Box 65"/>
          <p:cNvSpPr txBox="1">
            <a:spLocks noChangeArrowheads="1"/>
          </p:cNvSpPr>
          <p:nvPr/>
        </p:nvSpPr>
        <p:spPr bwMode="auto">
          <a:xfrm>
            <a:off x="703579" y="278889"/>
            <a:ext cx="7449821" cy="6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40365" rIns="0" bIns="0">
            <a:spAutoFit/>
          </a:bodyPr>
          <a:lstStyle>
            <a:lvl1pPr marL="12700">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1pPr>
            <a:lvl2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2pPr>
            <a:lvl3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3pPr>
            <a:lvl4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4pPr>
            <a:lvl5pPr>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2700"/>
                <a:tab pos="460375"/>
                <a:tab pos="909638"/>
                <a:tab pos="1358900"/>
                <a:tab pos="1808163"/>
                <a:tab pos="2257425"/>
                <a:tab pos="2706688"/>
                <a:tab pos="3155950"/>
                <a:tab pos="3605213"/>
                <a:tab pos="4054475"/>
                <a:tab pos="4503738"/>
                <a:tab pos="4953000"/>
                <a:tab pos="5402263"/>
                <a:tab pos="5851525"/>
                <a:tab pos="6300788"/>
                <a:tab pos="6750050"/>
                <a:tab pos="7199313"/>
                <a:tab pos="7648575"/>
                <a:tab pos="8097838"/>
                <a:tab pos="8547100"/>
                <a:tab pos="8996363"/>
              </a:tabLst>
              <a:defRPr>
                <a:solidFill>
                  <a:schemeClr val="bg1"/>
                </a:solidFill>
                <a:latin typeface="Calibri" panose="020f0502020204030204" pitchFamily="34" charset="0"/>
                <a:cs typeface="Lucida Sans Unicode" panose="020b0602030504020204" pitchFamily="34" charset="0"/>
              </a:defRPr>
            </a:lvl9pPr>
          </a:lstStyle>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a:solidFill>
                  <a:prstClr val="black"/>
                </a:solidFill>
                <a:latin typeface="Arial" panose="020b0604020202020204" pitchFamily="34" charset="0"/>
                <a:cs typeface="Arial" panose="020b0604020202020204" pitchFamily="34" charset="0"/>
              </a:rPr>
              <a:t>Курганская область, </a:t>
            </a:r>
            <a:r>
              <a:rPr lang="ru-RU" altLang="ru-RU" sz="1600" b="1" smtClean="0">
                <a:solidFill>
                  <a:prstClr val="black"/>
                </a:solidFill>
                <a:latin typeface="Arial" panose="020b0604020202020204" pitchFamily="34" charset="0"/>
                <a:cs typeface="Arial" panose="020b0604020202020204" pitchFamily="34" charset="0"/>
              </a:rPr>
              <a:t>Звериноголовский МО, </a:t>
            </a:r>
          </a:p>
          <a:p>
            <a:pPr marL="13434" algn="ctr" defTabSz="967252">
              <a:lnSpc>
                <a:spcPts val="2156"/>
              </a:lnSpc>
              <a:spcBef>
                <a:spcPts val="317"/>
              </a:spcBef>
              <a:buSzTx/>
              <a:tabLst>
                <a:tab pos="13434"/>
                <a:tab pos="486985"/>
                <a:tab pos="962215"/>
                <a:tab pos="1437444"/>
                <a:tab pos="1912675"/>
                <a:tab pos="2387904"/>
                <a:tab pos="2863135"/>
                <a:tab pos="3338364"/>
                <a:tab pos="3813594"/>
                <a:tab pos="4288824"/>
                <a:tab pos="4764054"/>
                <a:tab pos="5239283"/>
                <a:tab pos="5714514"/>
                <a:tab pos="6189743"/>
                <a:tab pos="6664974"/>
                <a:tab pos="7140203"/>
                <a:tab pos="7615433"/>
                <a:tab pos="8090663"/>
                <a:tab pos="8565893"/>
                <a:tab pos="9041122"/>
                <a:tab pos="9516353"/>
              </a:tabLst>
              <a:defRPr/>
            </a:pPr>
            <a:r>
              <a:rPr lang="ru-RU" altLang="ru-RU" sz="1600" b="1" smtClean="0">
                <a:solidFill>
                  <a:prstClr val="black"/>
                </a:solidFill>
                <a:latin typeface="Arial" panose="020b0604020202020204" pitchFamily="34" charset="0"/>
                <a:cs typeface="Arial" panose="020b0604020202020204" pitchFamily="34" charset="0"/>
              </a:rPr>
              <a:t>с. Звериноголовское, ул. Советская, д. 35</a:t>
            </a:r>
            <a:endParaRPr lang="ru-RU" altLang="ru-RU" sz="1600" b="1">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 y="30230"/>
            <a:ext cx="70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106747259"/>
              </p:ext>
            </p:extLst>
          </p:nvPr>
        </p:nvGraphicFramePr>
        <p:xfrm>
          <a:off x="703580" y="1068713"/>
          <a:ext cx="6687820" cy="5636886"/>
        </p:xfrm>
        <a:graphic>
          <a:graphicData uri="http://schemas.openxmlformats.org/drawingml/2006/table">
            <a:tbl>
              <a:tblPr>
                <a:tableStyleId>{BDBED569-4797-4DF1-A0F4-6AAB3CD982D8}</a:tableStyleId>
              </a:tblPr>
              <a:tblGrid>
                <a:gridCol w="2512591">
                  <a:extLst>
                    <a:ext uri="{9D8B030D-6E8A-4147-A177-3AD203B41FA5}">
                      <a16:colId xmlns="" xmlns:a16="http://schemas.microsoft.com/office/drawing/2014/main" val="20000"/>
                    </a:ext>
                  </a:extLst>
                </a:gridCol>
                <a:gridCol w="4175229">
                  <a:extLst>
                    <a:ext uri="{9D8B030D-6E8A-4147-A177-3AD203B41FA5}">
                      <a16:colId xmlns="" xmlns:a16="http://schemas.microsoft.com/office/drawing/2014/main" val="20001"/>
                    </a:ext>
                  </a:extLst>
                </a:gridCol>
              </a:tblGrid>
              <a:tr h="75515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Площадь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Площадь</a:t>
                      </a:r>
                      <a:r>
                        <a:rPr lang="ru-RU" sz="1000" u="none" strike="noStrike" kern="1200" baseline="0" smtClean="0"/>
                        <a:t> з</a:t>
                      </a:r>
                      <a:r>
                        <a:rPr lang="ru-RU" sz="1000" u="none" strike="noStrike" kern="1200" smtClean="0"/>
                        <a:t>емельного</a:t>
                      </a:r>
                      <a:r>
                        <a:rPr lang="ru-RU" sz="1000" u="none" strike="noStrike" kern="1200" baseline="0" smtClean="0"/>
                        <a:t> участка </a:t>
                      </a:r>
                      <a:r>
                        <a:rPr lang="ru-RU" sz="1000" u="none" strike="noStrike" kern="1200" smtClean="0"/>
                        <a:t>–  481 кв. м.</a:t>
                      </a:r>
                    </a:p>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 Площадь</a:t>
                      </a:r>
                      <a:r>
                        <a:rPr lang="ru-RU" sz="1000" u="none" strike="noStrike" kern="1200" baseline="0" smtClean="0"/>
                        <a:t> здания – 8</a:t>
                      </a:r>
                      <a:r>
                        <a:rPr lang="ru-RU" sz="1000" u="none" strike="noStrike" kern="1200" smtClean="0"/>
                        <a:t>6,4 кв. м.</a:t>
                      </a:r>
                    </a:p>
                  </a:txBody>
                  <a:tcPr marL="8255" marR="8255" marT="8255" marB="0" anchor="ctr"/>
                </a:tc>
                <a:extLst>
                  <a:ext uri="{0D108BD9-81ED-4DB2-BD59-A6C34878D82A}">
                    <a16:rowId xmlns="" xmlns:a16="http://schemas.microsoft.com/office/drawing/2014/main" val="10000"/>
                  </a:ext>
                </a:extLst>
              </a:tr>
              <a:tr h="75515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Кадастровый номер участка/квартала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ru-RU" sz="1000" kern="1200" smtClean="0"/>
                        <a:t>Земельный</a:t>
                      </a:r>
                      <a:r>
                        <a:rPr lang="ru-RU" sz="1000" kern="1200" baseline="0" smtClean="0"/>
                        <a:t> участок – </a:t>
                      </a:r>
                      <a:r>
                        <a:rPr lang="ru-RU" sz="1000" kern="1200" smtClean="0"/>
                        <a:t>45:05:020111:191</a:t>
                      </a:r>
                    </a:p>
                    <a:p>
                      <a:pPr marL="0" marR="0" indent="0" algn="ctr" defTabSz="914400" rtl="0" eaLnBrk="1" fontAlgn="auto" latinLnBrk="0" hangingPunct="1">
                        <a:lnSpc>
                          <a:spcPct val="100000"/>
                        </a:lnSpc>
                        <a:spcBef>
                          <a:spcPct val="0"/>
                        </a:spcBef>
                        <a:spcAft>
                          <a:spcPct val="0"/>
                        </a:spcAft>
                        <a:buClrTx/>
                        <a:buSzTx/>
                        <a:buFontTx/>
                        <a:buNone/>
                        <a:defRPr/>
                      </a:pPr>
                      <a:r>
                        <a:rPr lang="ru-RU" sz="1000" kern="1200" smtClean="0"/>
                        <a:t> Здание </a:t>
                      </a:r>
                      <a:r>
                        <a:rPr lang="ru-RU" sz="1000" kern="1200" baseline="0" smtClean="0"/>
                        <a:t>– </a:t>
                      </a:r>
                      <a:r>
                        <a:rPr lang="ru-RU" sz="1000" kern="1200" smtClean="0"/>
                        <a:t>45:05:020111:420</a:t>
                      </a:r>
                    </a:p>
                    <a:p>
                      <a:pPr algn="ctr"/>
                      <a:endParaRPr lang="ru-RU" sz="1000" kern="1200" smtClean="0"/>
                    </a:p>
                  </a:txBody>
                  <a:tcPr marL="8255" marR="8255" marT="8255" marB="0" anchor="ctr"/>
                </a:tc>
                <a:extLst>
                  <a:ext uri="{0D108BD9-81ED-4DB2-BD59-A6C34878D82A}">
                    <a16:rowId xmlns="" xmlns:a16="http://schemas.microsoft.com/office/drawing/2014/main" val="10001"/>
                  </a:ext>
                </a:extLst>
              </a:tr>
              <a:tr h="34704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7000"/>
                        </a:lnSpc>
                        <a:spcAft>
                          <a:spcPct val="0"/>
                        </a:spcAft>
                      </a:pPr>
                      <a:r>
                        <a:rPr lang="ru-RU" sz="1000" kern="1200">
                          <a:effectLst/>
                        </a:rPr>
                        <a:t>Собственник </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t>Индивидуальный</a:t>
                      </a:r>
                      <a:r>
                        <a:rPr lang="ru-RU" sz="1000" u="none" strike="noStrike" kern="1200" baseline="0" smtClean="0"/>
                        <a:t> предприниматель Кузнецов А.П.</a:t>
                      </a:r>
                      <a:endParaRPr lang="ru-RU" sz="1000" u="none" strike="noStrike" kern="1200" smtClean="0"/>
                    </a:p>
                  </a:txBody>
                  <a:tcPr marL="8255" marR="8255" marT="8255" marB="0" anchor="ctr"/>
                </a:tc>
                <a:extLst>
                  <a:ext uri="{0D108BD9-81ED-4DB2-BD59-A6C34878D82A}">
                    <a16:rowId xmlns="" xmlns:a16="http://schemas.microsoft.com/office/drawing/2014/main" val="10002"/>
                  </a:ext>
                </a:extLst>
              </a:tr>
              <a:tr h="439508">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Категория земель</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a:t>Земли населенных пунктов</a:t>
                      </a:r>
                      <a:endParaRPr lang="ru-RU" sz="1000" u="none" strike="noStrike" kern="1200">
                        <a:solidFill>
                          <a:schemeClr val="accent1">
                            <a:lumMod val="50000"/>
                          </a:schemeClr>
                        </a:solidFill>
                        <a:latin typeface="+mn-lt"/>
                        <a:cs typeface="Arial" panose="020b0604020202020204" pitchFamily="34" charset="0"/>
                      </a:endParaRPr>
                    </a:p>
                  </a:txBody>
                  <a:tcPr marL="8255" marR="8255" marT="8255" marB="0" anchor="ctr"/>
                </a:tc>
                <a:extLst>
                  <a:ext uri="{0D108BD9-81ED-4DB2-BD59-A6C34878D82A}">
                    <a16:rowId xmlns="" xmlns:a16="http://schemas.microsoft.com/office/drawing/2014/main" val="10003"/>
                  </a:ext>
                </a:extLst>
              </a:tr>
              <a:tr h="535289">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smtClean="0">
                          <a:effectLst/>
                        </a:rPr>
                        <a:t>Вид </a:t>
                      </a:r>
                      <a:r>
                        <a:rPr lang="ru-RU" sz="1000">
                          <a:effectLst/>
                        </a:rPr>
                        <a:t>разрешенного использования</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000" smtClean="0"/>
                        <a:t>Для коммерческих</a:t>
                      </a:r>
                      <a:r>
                        <a:rPr lang="ru-RU" sz="1000" baseline="0" smtClean="0"/>
                        <a:t> целей</a:t>
                      </a:r>
                      <a:endParaRPr lang="ru-RU" sz="1000" smtClean="0"/>
                    </a:p>
                  </a:txBody>
                  <a:tcPr marL="8255" marR="8255" marT="8255" marB="0" anchor="ctr"/>
                </a:tc>
                <a:extLst>
                  <a:ext uri="{0D108BD9-81ED-4DB2-BD59-A6C34878D82A}">
                    <a16:rowId xmlns="" xmlns:a16="http://schemas.microsoft.com/office/drawing/2014/main" val="10007"/>
                  </a:ext>
                </a:extLst>
              </a:tr>
              <a:tr h="40793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kern="1200">
                          <a:effectLst/>
                        </a:rPr>
                        <a:t>Электроснабжение</a:t>
                      </a:r>
                      <a:endParaRPr lang="ru-RU" sz="1000" b="1" kern="1200">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rtl="0" hangingPunct="0">
                        <a:lnSpc>
                          <a:spcPct val="100000"/>
                        </a:lnSpc>
                        <a:spcBef>
                          <a:spcPct val="0"/>
                        </a:spcBef>
                        <a:spcAft>
                          <a:spcPct val="0"/>
                        </a:spcAft>
                        <a:buNone/>
                      </a:pPr>
                      <a:r>
                        <a:rPr lang="ru-RU" sz="1000" u="none" strike="noStrike" kern="1200" smtClean="0">
                          <a:solidFill>
                            <a:schemeClr val="tx1"/>
                          </a:solidFill>
                        </a:rPr>
                        <a:t> ЛЭП-0,4  (максимальная мощность – 10 кВт)</a:t>
                      </a:r>
                    </a:p>
                  </a:txBody>
                  <a:tcPr anchor="ctr"/>
                </a:tc>
                <a:extLst>
                  <a:ext uri="{0D108BD9-81ED-4DB2-BD59-A6C34878D82A}">
                    <a16:rowId xmlns="" xmlns:a16="http://schemas.microsoft.com/office/drawing/2014/main" val="10008"/>
                  </a:ext>
                </a:extLst>
              </a:tr>
              <a:tr h="518110">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Газоснабжение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0">
                        <a:lnSpc>
                          <a:spcPct val="100000"/>
                        </a:lnSpc>
                        <a:spcBef>
                          <a:spcPct val="0"/>
                        </a:spcBef>
                        <a:spcAft>
                          <a:spcPct val="0"/>
                        </a:spcAft>
                        <a:buClrTx/>
                        <a:buSzTx/>
                        <a:buFontTx/>
                        <a:buNone/>
                        <a:defRPr/>
                      </a:pPr>
                      <a:r>
                        <a:rPr lang="ru-RU" sz="1000" smtClean="0">
                          <a:solidFill>
                            <a:schemeClr val="tx1"/>
                          </a:solidFill>
                          <a:effectLst/>
                        </a:rPr>
                        <a:t>Техническая возможность подключения имеется</a:t>
                      </a:r>
                    </a:p>
                  </a:txBody>
                  <a:tcPr anchor="ctr"/>
                </a:tc>
                <a:extLst>
                  <a:ext uri="{0D108BD9-81ED-4DB2-BD59-A6C34878D82A}">
                    <a16:rowId xmlns="" xmlns:a16="http://schemas.microsoft.com/office/drawing/2014/main" val="10009"/>
                  </a:ext>
                </a:extLst>
              </a:tr>
              <a:tr h="515071">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Водоснабжение </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000" u="none" strike="noStrike" kern="1200" smtClean="0">
                          <a:ln>
                            <a:noFill/>
                          </a:ln>
                        </a:rPr>
                        <a:t>Действующий водопровод</a:t>
                      </a:r>
                    </a:p>
                  </a:txBody>
                  <a:tcPr marL="82953" marR="82953" marT="41476" marB="41476" anchor="ctr"/>
                </a:tc>
                <a:extLst>
                  <a:ext uri="{0D108BD9-81ED-4DB2-BD59-A6C34878D82A}">
                    <a16:rowId xmlns="" xmlns:a16="http://schemas.microsoft.com/office/drawing/2014/main" val="10011"/>
                  </a:ext>
                </a:extLst>
              </a:tr>
              <a:tr h="34503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0" fontAlgn="base" latinLnBrk="0" hangingPunct="0">
                        <a:lnSpc>
                          <a:spcPct val="107000"/>
                        </a:lnSpc>
                        <a:spcBef>
                          <a:spcPct val="0"/>
                        </a:spcBef>
                        <a:spcAft>
                          <a:spcPct val="0"/>
                        </a:spcAft>
                        <a:buClrTx/>
                        <a:buSzTx/>
                        <a:buFontTx/>
                        <a:buNone/>
                      </a:pPr>
                      <a:r>
                        <a:rPr kumimoji="0" lang="ru-RU" sz="1000" u="none" strike="noStrike" cap="none" normalizeH="0" baseline="0">
                          <a:ln>
                            <a:noFill/>
                          </a:ln>
                          <a:effectLst/>
                        </a:rPr>
                        <a:t>Водоотведение</a:t>
                      </a:r>
                      <a:endParaRPr kumimoji="0" lang="ru-RU" sz="1000" b="1" i="0" u="none" strike="noStrike" cap="none" normalizeH="0" baseline="0">
                        <a:ln>
                          <a:noFill/>
                        </a:ln>
                        <a:solidFill>
                          <a:schemeClr val="accent1">
                            <a:lumMod val="50000"/>
                          </a:schemeClr>
                        </a:solidFill>
                        <a:effectLst/>
                        <a:latin typeface="+mn-lt"/>
                        <a:ea typeface="Calibri" pitchFamily="34" charset="0"/>
                        <a:cs typeface="Arial" panose="020b0604020202020204" pitchFamily="34" charset="0"/>
                      </a:endParaRPr>
                    </a:p>
                  </a:txBody>
                  <a:tcPr marL="8255" marR="8255" marT="8254" marB="0" anchor="ctr" horzOverflow="overflow"/>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7000"/>
                        </a:lnSpc>
                        <a:spcBef>
                          <a:spcPct val="0"/>
                        </a:spcBef>
                        <a:spcAft>
                          <a:spcPct val="0"/>
                        </a:spcAft>
                        <a:buClrTx/>
                        <a:buSzTx/>
                        <a:buFontTx/>
                        <a:buNone/>
                        <a:defRPr/>
                      </a:pPr>
                      <a:r>
                        <a:rPr lang="ru-RU" sz="1000" smtClean="0"/>
                        <a:t>Действующая локальная канализация (септик)</a:t>
                      </a:r>
                      <a:endParaRPr lang="ru-RU" sz="1000"/>
                    </a:p>
                  </a:txBody>
                  <a:tcPr marL="8255" marR="8255" marT="8254" marB="0" anchor="ctr"/>
                </a:tc>
                <a:extLst>
                  <a:ext uri="{0D108BD9-81ED-4DB2-BD59-A6C34878D82A}">
                    <a16:rowId xmlns="" xmlns:a16="http://schemas.microsoft.com/office/drawing/2014/main" val="10010"/>
                  </a:ext>
                </a:extLst>
              </a:tr>
              <a:tr h="420284">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ct val="0"/>
                        </a:spcAft>
                      </a:pPr>
                      <a:r>
                        <a:rPr lang="ru-RU" sz="1000">
                          <a:effectLst/>
                        </a:rPr>
                        <a:t>Подъездные пути</a:t>
                      </a: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Грунтовая дорога (до асфальтированной дороги  200 м)</a:t>
                      </a:r>
                    </a:p>
                  </a:txBody>
                  <a:tcPr marL="82953" marR="82953" marT="41476" marB="41476" anchor="ctr"/>
                </a:tc>
                <a:extLst>
                  <a:ext uri="{0D108BD9-81ED-4DB2-BD59-A6C34878D82A}">
                    <a16:rowId xmlns="" xmlns:a16="http://schemas.microsoft.com/office/drawing/2014/main" val="10013"/>
                  </a:ext>
                </a:extLst>
              </a:tr>
              <a:tr h="598310">
                <a:tc>
                  <a:txBody>
                    <a:bodyPr vert="horz" wrap="square"/>
                    <a:lstStyle/>
                    <a:p>
                      <a:pPr algn="ctr">
                        <a:lnSpc>
                          <a:spcPct val="107000"/>
                        </a:lnSpc>
                        <a:spcAft>
                          <a:spcPct val="0"/>
                        </a:spcAft>
                      </a:pPr>
                      <a:r>
                        <a:rPr lang="ru-RU" sz="1000" smtClean="0">
                          <a:effectLst/>
                        </a:rPr>
                        <a:t>Механизм предоставления инвестиционной площадки</a:t>
                      </a:r>
                    </a:p>
                    <a:p>
                      <a:pPr algn="ctr">
                        <a:lnSpc>
                          <a:spcPct val="107000"/>
                        </a:lnSpc>
                        <a:spcAft>
                          <a:spcPct val="0"/>
                        </a:spcAft>
                      </a:pPr>
                      <a:endParaRPr lang="ru-RU" sz="1000" b="1">
                        <a:solidFill>
                          <a:schemeClr val="accent1">
                            <a:lumMod val="50000"/>
                          </a:schemeClr>
                        </a:solidFill>
                        <a:effectLst/>
                        <a:latin typeface="+mn-lt"/>
                        <a:ea typeface="PT Astra Serif" pitchFamily="18" charset="-52"/>
                        <a:cs typeface="Arial" panose="020b0604020202020204" pitchFamily="34" charset="0"/>
                      </a:endParaRPr>
                    </a:p>
                  </a:txBody>
                  <a:tcPr marL="8255" marR="8255" marT="825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По согласованию с собственником</a:t>
                      </a:r>
                    </a:p>
                    <a:p>
                      <a:pPr marL="0" marR="0" lvl="0" indent="0" algn="ctr" defTabSz="914400" rtl="0" eaLnBrk="1" fontAlgn="auto" latinLnBrk="0" hangingPunct="1">
                        <a:lnSpc>
                          <a:spcPct val="100000"/>
                        </a:lnSpc>
                        <a:spcBef>
                          <a:spcPct val="0"/>
                        </a:spcBef>
                        <a:spcAft>
                          <a:spcPct val="0"/>
                        </a:spcAft>
                        <a:buClrTx/>
                        <a:buSzTx/>
                        <a:buFontTx/>
                        <a:buNone/>
                        <a:defRPr/>
                      </a:pPr>
                      <a:r>
                        <a:rPr kumimoji="0" lang="ru-RU" sz="1000" u="none" strike="noStrike" cap="none" normalizeH="0" baseline="0" smtClean="0">
                          <a:ln>
                            <a:noFill/>
                          </a:ln>
                          <a:effectLst/>
                        </a:rPr>
                        <a:t>Кузнецов Алексей Павлович, тел.: 8-976-003-09-80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000" u="none" strike="noStrike" cap="none" normalizeH="0" baseline="0">
                        <a:ln>
                          <a:noFill/>
                        </a:ln>
                        <a:solidFill>
                          <a:schemeClr val="accent1">
                            <a:lumMod val="50000"/>
                          </a:schemeClr>
                        </a:solidFill>
                        <a:effectLst/>
                        <a:latin typeface="+mn-lt"/>
                        <a:cs typeface="Arial" panose="020b0604020202020204" pitchFamily="34" charset="0"/>
                      </a:endParaRPr>
                    </a:p>
                  </a:txBody>
                  <a:tcPr marL="82953" marR="82953" marT="41476" marB="41476" anchor="ctr"/>
                </a:tc>
              </a:tr>
            </a:tbl>
          </a:graphicData>
        </a:graphic>
      </p:graphicFrame>
      <p:pic>
        <p:nvPicPr>
          <p:cNvPr id="1027" name="Picture 3" descr="C:\Users\Економика\Desktop\WhatsApp Image 2025-05-15 at 10.18.31.jpeg"/>
          <p:cNvPicPr>
            <a:picLocks noChangeAspect="1" noChangeArrowheads="1"/>
          </p:cNvPicPr>
          <p:nvPr/>
        </p:nvPicPr>
        <p:blipFill>
          <a:blip r:embed="rId3"/>
          <a:stretch>
            <a:fillRect/>
          </a:stretch>
        </p:blipFill>
        <p:spPr bwMode="auto">
          <a:xfrm>
            <a:off x="7620000" y="3886200"/>
            <a:ext cx="4267200" cy="2743200"/>
          </a:xfrm>
          <a:prstGeom prst="rect">
            <a:avLst/>
          </a:prstGeom>
          <a:noFill/>
        </p:spPr>
      </p:pic>
      <p:pic>
        <p:nvPicPr>
          <p:cNvPr id="5" name="Рисунок 4"/>
          <p:cNvPicPr>
            <a:picLocks noChangeAspect="1"/>
          </p:cNvPicPr>
          <p:nvPr/>
        </p:nvPicPr>
        <p:blipFill>
          <a:blip r:embed="rId4"/>
          <a:srcRect l="-1601" t="13333" r="1601" b="11112"/>
          <a:stretch>
            <a:fillRect/>
          </a:stretch>
        </p:blipFill>
        <p:spPr>
          <a:xfrm>
            <a:off x="7627794" y="1066800"/>
            <a:ext cx="4273261" cy="2590800"/>
          </a:xfrm>
          <a:prstGeom prst="rect">
            <a:avLst/>
          </a:prstGeom>
        </p:spPr>
      </p:pic>
    </p:spTree>
    <p:extLst>
      <p:ext uri="{BB962C8B-B14F-4D97-AF65-F5344CB8AC3E}">
        <p14:creationId xmlns:p14="http://schemas.microsoft.com/office/powerpoint/2010/main" val="384570961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1642249917"/>
              </p:ext>
            </p:extLst>
          </p:nvPr>
        </p:nvGraphicFramePr>
        <p:xfrm>
          <a:off x="152401" y="1021199"/>
          <a:ext cx="11887200" cy="5971603"/>
        </p:xfrm>
        <a:graphic>
          <a:graphicData uri="http://schemas.openxmlformats.org/drawingml/2006/table">
            <a:tbl>
              <a:tblPr>
                <a:tableStyleId>{BC89EF96-8CEA-46FF-86C4-4CE0E7609802}</a:tableStyleId>
              </a:tblPr>
              <a:tblGrid>
                <a:gridCol w="631075">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9">
                  <a:extLst>
                    <a:ext uri="{9D8B030D-6E8A-4147-A177-3AD203B41FA5}">
                      <a16:colId xmlns:a16="http://schemas.microsoft.com/office/drawing/2014/main" xmlns="" val="20003"/>
                    </a:ext>
                  </a:extLst>
                </a:gridCol>
              </a:tblGrid>
              <a:tr h="534650">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109207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19</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в границах реорганизованного ТОО "Труд", в урочище "Рапаки"</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45:05:010901:218</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194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10001"/>
                  </a:ext>
                </a:extLst>
              </a:tr>
              <a:tr h="83588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обл. Курганская, р-н Звериноголовский, ТОО "Восход"</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45:05:010902:767</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418 000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txBody>
                  <a:tcPr marL="13320" marR="13320" anchor="ctr"/>
                </a:tc>
                <a:extLst>
                  <a:ext uri="{0D108BD9-81ED-4DB2-BD59-A6C34878D82A}">
                    <a16:rowId xmlns:a16="http://schemas.microsoft.com/office/drawing/2014/main" xmlns="" val="2423390524"/>
                  </a:ext>
                </a:extLst>
              </a:tr>
              <a:tr h="97905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21</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ТОО Звериноголовское пастбище -на заливных лугах</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45:05:011302:131</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26 000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r h="109207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22</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ТОО Звериноголовское сенокос-на заливных лугах</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45:05:011302:133</a:t>
                      </a:r>
                    </a:p>
                  </a:txBody>
                  <a:tcPr marL="13320" marR="13320" anchor="ctr"/>
                </a:tc>
                <a:tc>
                  <a:txBody>
                    <a:bodyPr vert="horz" wrap="square"/>
                    <a:lstStyle/>
                    <a:p>
                      <a:pPr algn="ct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10 000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4"/>
                  </a:ext>
                </a:extLst>
              </a:tr>
              <a:tr h="1113853">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23</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ТОО Звериноголовское пашня-около озера Глубокое за ручьем</a:t>
                      </a:r>
                      <a:r>
                        <a:rPr lang="ru-RU" sz="1500" b="1" strike="noStrike" spc="-1" baseline="0" smtClean="0">
                          <a:solidFill>
                            <a:schemeClr val="accent1">
                              <a:lumMod val="50000"/>
                            </a:schemeClr>
                          </a:solidFill>
                          <a:latin typeface="Arial" panose="020b0604020202020204" pitchFamily="34" charset="0"/>
                          <a:cs typeface="Arial" panose="020b0604020202020204" pitchFamily="34" charset="0"/>
                        </a:rPr>
                        <a:t> </a:t>
                      </a: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45:05:011302:132</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64 000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Сельскохозяйственное использование</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6114485"/>
                  </a:ext>
                </a:extLst>
              </a:tr>
            </a:tbl>
          </a:graphicData>
        </a:graphic>
      </p:graphicFrame>
    </p:spTree>
    <p:extLst>
      <p:ext uri="{BB962C8B-B14F-4D97-AF65-F5344CB8AC3E}">
        <p14:creationId xmlns:p14="http://schemas.microsoft.com/office/powerpoint/2010/main" val="20210345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3308048783"/>
              </p:ext>
            </p:extLst>
          </p:nvPr>
        </p:nvGraphicFramePr>
        <p:xfrm>
          <a:off x="304800" y="1021199"/>
          <a:ext cx="11582399" cy="4766310"/>
        </p:xfrm>
        <a:graphic>
          <a:graphicData uri="http://schemas.openxmlformats.org/drawingml/2006/table">
            <a:tbl>
              <a:tblPr>
                <a:tableStyleId>{BC89EF96-8CEA-46FF-86C4-4CE0E7609802}</a:tableStyleId>
              </a:tblPr>
              <a:tblGrid>
                <a:gridCol w="614894">
                  <a:extLst>
                    <a:ext uri="{9D8B030D-6E8A-4147-A177-3AD203B41FA5}">
                      <a16:colId xmlns:a16="http://schemas.microsoft.com/office/drawing/2014/main" xmlns="" val="20000"/>
                    </a:ext>
                  </a:extLst>
                </a:gridCol>
                <a:gridCol w="4839228">
                  <a:extLst>
                    <a:ext uri="{9D8B030D-6E8A-4147-A177-3AD203B41FA5}">
                      <a16:colId xmlns:a16="http://schemas.microsoft.com/office/drawing/2014/main" xmlns="" val="20001"/>
                    </a:ext>
                  </a:extLst>
                </a:gridCol>
                <a:gridCol w="1254682">
                  <a:extLst>
                    <a:ext uri="{9D8B030D-6E8A-4147-A177-3AD203B41FA5}">
                      <a16:colId xmlns:a16="http://schemas.microsoft.com/office/drawing/2014/main" xmlns="" val="20002"/>
                    </a:ext>
                  </a:extLst>
                </a:gridCol>
                <a:gridCol w="4873595">
                  <a:extLst>
                    <a:ext uri="{9D8B030D-6E8A-4147-A177-3AD203B41FA5}">
                      <a16:colId xmlns:a16="http://schemas.microsoft.com/office/drawing/2014/main" xmlns="" val="20003"/>
                    </a:ext>
                  </a:extLst>
                </a:gridCol>
              </a:tblGrid>
              <a:tr h="477027">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12495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24</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45:05:011302:238</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64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производства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1"/>
                  </a:ext>
                </a:extLst>
              </a:tr>
              <a:tr h="129147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25</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45:05:011302:239</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10 000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производства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2423390524"/>
                  </a:ext>
                </a:extLst>
              </a:tr>
              <a:tr h="130188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26</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45:05:011302:241</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74 000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производства</a:t>
                      </a:r>
                    </a:p>
                    <a:p>
                      <a:pPr algn="ct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9854458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6328"/>
            <a:ext cx="12192000" cy="6858000"/>
          </a:xfrm>
          <a:prstGeom prst="rect">
            <a:avLst/>
          </a:prstGeom>
          <a:noFill/>
          <a:ln w="9525" cap="flat">
            <a:noFill/>
            <a:rou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Прямоугольник 9"/>
          <p:cNvSpPr/>
          <p:nvPr/>
        </p:nvSpPr>
        <p:spPr>
          <a:xfrm>
            <a:off x="-14022" y="152400"/>
            <a:ext cx="12192000" cy="752871"/>
          </a:xfrm>
          <a:prstGeom prst="rect">
            <a:avLst/>
          </a:prstGeom>
          <a:solidFill>
            <a:schemeClr val="accent1">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698" lvl="0" algn="ctr" defTabSz="725439">
              <a:spcBef>
                <a:spcPts val="99"/>
              </a:spcBef>
              <a:defRPr/>
            </a:pPr>
            <a:r>
              <a:rPr lang="ru-RU" sz="1600" b="1" kern="0" spc="28">
                <a:solidFill>
                  <a:prstClr val="white"/>
                </a:solidFill>
                <a:latin typeface="Arial" panose="020b0604020202020204" pitchFamily="34" charset="0"/>
                <a:cs typeface="Arial" panose="020b0604020202020204" pitchFamily="34" charset="0"/>
              </a:rPr>
              <a:t>Перечень инвестиционных площадок (земельных участков), находящихся в государственной  собственности, собственности субъекта РФ или муниципальной собственности, а также частные площадки</a:t>
            </a:r>
          </a:p>
        </p:txBody>
      </p:sp>
      <p:graphicFrame>
        <p:nvGraphicFramePr>
          <p:cNvPr id="5" name="Table 2"/>
          <p:cNvGraphicFramePr>
            <a:graphicFrameLocks noGrp="1"/>
          </p:cNvGraphicFramePr>
          <p:nvPr>
            <p:extLst>
              <p:ext uri="{D42A27DB-BD31-4B8C-83A1-F6EECF244321}">
                <p14:modId xmlns:p14="http://schemas.microsoft.com/office/powerpoint/2010/main" val="767663356"/>
              </p:ext>
            </p:extLst>
          </p:nvPr>
        </p:nvGraphicFramePr>
        <p:xfrm>
          <a:off x="152400" y="1021199"/>
          <a:ext cx="11887200" cy="4825508"/>
        </p:xfrm>
        <a:graphic>
          <a:graphicData uri="http://schemas.openxmlformats.org/drawingml/2006/table">
            <a:tbl>
              <a:tblPr>
                <a:tableStyleId>{BC89EF96-8CEA-46FF-86C4-4CE0E7609802}</a:tableStyleId>
              </a:tblPr>
              <a:tblGrid>
                <a:gridCol w="631076">
                  <a:extLst>
                    <a:ext uri="{9D8B030D-6E8A-4147-A177-3AD203B41FA5}">
                      <a16:colId xmlns:a16="http://schemas.microsoft.com/office/drawing/2014/main" xmlns="" val="20000"/>
                    </a:ext>
                  </a:extLst>
                </a:gridCol>
                <a:gridCol w="4966576">
                  <a:extLst>
                    <a:ext uri="{9D8B030D-6E8A-4147-A177-3AD203B41FA5}">
                      <a16:colId xmlns:a16="http://schemas.microsoft.com/office/drawing/2014/main" xmlns="" val="20001"/>
                    </a:ext>
                  </a:extLst>
                </a:gridCol>
                <a:gridCol w="1287700">
                  <a:extLst>
                    <a:ext uri="{9D8B030D-6E8A-4147-A177-3AD203B41FA5}">
                      <a16:colId xmlns:a16="http://schemas.microsoft.com/office/drawing/2014/main" xmlns="" val="20002"/>
                    </a:ext>
                  </a:extLst>
                </a:gridCol>
                <a:gridCol w="5001848">
                  <a:extLst>
                    <a:ext uri="{9D8B030D-6E8A-4147-A177-3AD203B41FA5}">
                      <a16:colId xmlns:a16="http://schemas.microsoft.com/office/drawing/2014/main" xmlns="" val="20003"/>
                    </a:ext>
                  </a:extLst>
                </a:gridCol>
              </a:tblGrid>
              <a:tr h="522062">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 п/п</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Наименование площадки (месторасположение)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Площадь, кв. м.</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tc>
                  <a:txBody>
                    <a:bodyPr vert="horz" wrap="square"/>
                    <a:lstStyle/>
                    <a:p>
                      <a:pPr algn="ctr"/>
                      <a:r>
                        <a:rPr lang="ru-RU" sz="1500" b="1" strike="noStrike" spc="-1">
                          <a:solidFill>
                            <a:schemeClr val="accent1">
                              <a:lumMod val="50000"/>
                            </a:schemeClr>
                          </a:solidFill>
                          <a:latin typeface="Arial" panose="020b0604020202020204" pitchFamily="34" charset="0"/>
                          <a:cs typeface="Arial" panose="020b0604020202020204" pitchFamily="34" charset="0"/>
                        </a:rPr>
                        <a:t>Разрешенное использование</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nchor="ctr"/>
                </a:tc>
                <a:extLst>
                  <a:ext uri="{0D108BD9-81ED-4DB2-BD59-A6C34878D82A}">
                    <a16:rowId xmlns:a16="http://schemas.microsoft.com/office/drawing/2014/main" xmlns="" val="10000"/>
                  </a:ext>
                </a:extLst>
              </a:tr>
              <a:tr h="12495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27</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45:05:011302:242</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26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производства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r>
              <a:tr h="1249561">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28</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Курганская обл, р-н Звериноголовский, с Звериноголовское, в границах ТОО "Звериноголовское" на участке между старым грейдером на с. Украинец и лесопосадками</a:t>
                      </a:r>
                    </a:p>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45:05:011302:240</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26 </a:t>
                      </a:r>
                      <a:r>
                        <a:rPr lang="ru-RU" sz="1500" b="1" strike="noStrike" spc="-1">
                          <a:solidFill>
                            <a:schemeClr val="accent1">
                              <a:lumMod val="50000"/>
                            </a:schemeClr>
                          </a:solidFill>
                          <a:latin typeface="Arial" panose="020b0604020202020204" pitchFamily="34" charset="0"/>
                          <a:cs typeface="Arial" panose="020b0604020202020204" pitchFamily="34" charset="0"/>
                        </a:rPr>
                        <a:t>000</a:t>
                      </a:r>
                    </a:p>
                    <a:p>
                      <a:pPr algn="ct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Для сельскохозяйственного производства</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extLst>
                  <a:ext uri="{0D108BD9-81ED-4DB2-BD59-A6C34878D82A}">
                    <a16:rowId xmlns:a16="http://schemas.microsoft.com/office/drawing/2014/main" xmlns="" val="10001"/>
                  </a:ext>
                </a:extLst>
              </a:tr>
              <a:tr h="704223">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29</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algn="ctr">
                        <a:lnSpc>
                          <a:spcPct val="115000"/>
                        </a:lnSpc>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вблизи кафе "Огонек"</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Павильон - НТО</a:t>
                      </a:r>
                    </a:p>
                  </a:txBody>
                  <a:tcPr marL="13320" marR="13320" anchor="ctr"/>
                </a:tc>
                <a:extLst>
                  <a:ext uri="{0D108BD9-81ED-4DB2-BD59-A6C34878D82A}">
                    <a16:rowId xmlns:a16="http://schemas.microsoft.com/office/drawing/2014/main" xmlns="" val="2423390524"/>
                  </a:ext>
                </a:extLst>
              </a:tr>
              <a:tr h="760865">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a:t>
                      </a:r>
                      <a:endParaRPr lang="en-US" sz="1500" b="1" strike="noStrike" spc="-1">
                        <a:solidFill>
                          <a:schemeClr val="accent1">
                            <a:lumMod val="50000"/>
                          </a:schemeClr>
                        </a:solidFill>
                        <a:latin typeface="Arial" panose="020b0604020202020204" pitchFamily="34" charset="0"/>
                        <a:cs typeface="Arial" panose="020b0604020202020204" pitchFamily="34" charset="0"/>
                      </a:endParaRPr>
                    </a:p>
                  </a:txBody>
                  <a:tcPr marL="51480" marR="51480"/>
                </a:tc>
                <a:tc>
                  <a:txBody>
                    <a:bodyPr vert="horz" wrap="square"/>
                    <a:lstStyle/>
                    <a:p>
                      <a:pPr marL="85680" marR="0" lvl="0" indent="0" algn="ctr" defTabSz="914400" rtl="0" eaLnBrk="1" fontAlgn="auto" latinLnBrk="0" hangingPunct="1">
                        <a:lnSpc>
                          <a:spcPct val="115000"/>
                        </a:lnSpc>
                        <a:spcBef>
                          <a:spcPct val="0"/>
                        </a:spcBef>
                        <a:spcAft>
                          <a:spcPct val="0"/>
                        </a:spcAft>
                        <a:buClrTx/>
                        <a:buSzTx/>
                        <a:buFontTx/>
                        <a:buNone/>
                        <a:defRPr/>
                      </a:pPr>
                      <a:r>
                        <a:rPr lang="ru-RU" sz="1500" b="1" strike="noStrike" spc="-1" smtClean="0">
                          <a:solidFill>
                            <a:schemeClr val="accent1">
                              <a:lumMod val="50000"/>
                            </a:schemeClr>
                          </a:solidFill>
                          <a:latin typeface="Arial" panose="020b0604020202020204" pitchFamily="34" charset="0"/>
                          <a:cs typeface="Arial" panose="020b0604020202020204" pitchFamily="34" charset="0"/>
                        </a:rPr>
                        <a:t>п. Искра вблизи кафе "Охотник"</a:t>
                      </a: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30</a:t>
                      </a:r>
                      <a:endParaRPr lang="ru-RU" sz="1500" b="1" strike="noStrike" spc="-1">
                        <a:solidFill>
                          <a:schemeClr val="accent1">
                            <a:lumMod val="50000"/>
                          </a:schemeClr>
                        </a:solidFill>
                        <a:latin typeface="Arial" panose="020b0604020202020204" pitchFamily="34" charset="0"/>
                        <a:cs typeface="Arial" panose="020b0604020202020204" pitchFamily="34" charset="0"/>
                      </a:endParaRPr>
                    </a:p>
                  </a:txBody>
                  <a:tcPr marL="13320" marR="13320" anchor="ctr"/>
                </a:tc>
                <a:tc>
                  <a:txBody>
                    <a:bodyPr vert="horz" wrap="square"/>
                    <a:lstStyle/>
                    <a:p>
                      <a:pPr algn="ctr"/>
                      <a:r>
                        <a:rPr lang="ru-RU" sz="1500" b="1" strike="noStrike" spc="-1" smtClean="0">
                          <a:solidFill>
                            <a:schemeClr val="accent1">
                              <a:lumMod val="50000"/>
                            </a:schemeClr>
                          </a:solidFill>
                          <a:latin typeface="Arial" panose="020b0604020202020204" pitchFamily="34" charset="0"/>
                          <a:cs typeface="Arial" panose="020b0604020202020204" pitchFamily="34" charset="0"/>
                        </a:rPr>
                        <a:t>Павильон - НТО</a:t>
                      </a:r>
                    </a:p>
                  </a:txBody>
                  <a:tcPr marL="13320" marR="1332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1566887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5.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7.xml><?xml version="1.0" encoding="utf-8"?>
<a:theme xmlns:r="http://schemas.openxmlformats.org/officeDocument/2006/relationships"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8.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Произвольный</PresentationFormat>
  <Paragraphs>85</Paragraphs>
  <Slides>65</Slides>
  <Notes>26</Notes>
  <TotalTime>1581</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65</vt:i4>
      </vt:variant>
    </vt:vector>
  </HeadingPairs>
  <TitlesOfParts>
    <vt:vector baseType="lpstr" size="73">
      <vt:lpstr>Arial</vt:lpstr>
      <vt:lpstr>Calibri</vt:lpstr>
      <vt:lpstr>Calibri Light</vt:lpstr>
      <vt:lpstr>Lucida Sans Unicode</vt:lpstr>
      <vt:lpstr>PT Astra Serif</vt:lpstr>
      <vt:lpstr>Andale Sans UI</vt:lpstr>
      <vt:lpstr>Times New Roman</vt:lpstr>
      <vt:lpstr>Office Theme</vt:lpstr>
      <vt:lpstr>ИНВЕСТИЦИОННЫЕ ПЛОЩАДКИ НА ТЕРРИТОРИИ ЗВЕРИНОГОЛОВСКОГО МО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ИНВЕСТИЦИОННЫЕ ПЛОЩАДКИ ДЛЯ РАЗМЕЩЕНИЯ ПРОЕКТОВ В СФЕРЕ ПРОМЫШЛЕННОСТИ</vt:lpstr>
      <vt:lpstr>PowerPoint Presentation</vt:lpstr>
      <vt:lpstr>ИНВЕСТИЦИОННЫЕ ПЛОЩАДКИ ДЛЯ РАЗМЕЩЕНИЯ ПРОЕКТОВ В СФЕРЕ АПК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ИНВЕСТИЦИОННЫЕ  ПЛОЩАДКИ ДЛЯ РАЗМЕЩЕНИЯ НЕСТАЦИОНАРНЫХ ТОРГОВЫХ ОБЪЕКТОВ</vt:lpstr>
      <vt:lpstr>PowerPoint Presentation</vt:lpstr>
      <vt:lpstr>PowerPoint Presentation</vt:lpstr>
      <vt:lpstr>PowerPoint Presentation</vt:lpstr>
      <vt:lpstr>PowerPoint Presentation</vt:lpstr>
      <vt:lpstr>PowerPoint Presentation</vt:lpstr>
      <vt:lpstr>ИНВЕСТИЦИОННЫЕ ПЛОЩАДКИ ДЛЯ РАЗМЕЩЕНИЯ ПРОЕКТОВ В СФЕРЕ ПРИДОРОЖНОГО СЕРВИСА</vt:lpstr>
      <vt:lpstr>PowerPoint Presentation</vt:lpstr>
      <vt:lpstr>PowerPoint Presentation</vt:lpstr>
      <vt:lpstr>PowerPoint Presentation</vt:lpstr>
      <vt:lpstr>ИНВЕСТИЦИОННЫЕ ПЛОЩАДКИ ДЛЯ РАЗМЕЩЕНИЯ ОБЪЕКТОВ В СФЕРЕ ТУРИЗМА И РЕКРЕАЦИИ</vt:lpstr>
      <vt:lpstr>PowerPoint Presentation</vt:lpstr>
      <vt:lpstr>ИНВЕСТИЦИОННЫЕ ПЛОЩАДКИ ДЛЯ РАЗМЕЩЕНИЯ ОБЪЕКТОВ ОБРАЗОВАТЕЛЬНОГО ЦЕНТРА</vt:lpstr>
      <vt:lpstr>PowerPoint Presentation</vt:lpstr>
      <vt:lpstr>PowerPoint Presentation</vt:lpstr>
      <vt:lpstr>PowerPoint Presentation</vt:lpstr>
      <vt:lpstr>PowerPoint Presentation</vt:lpstr>
      <vt:lpstr>ИНВЕСТИЦИОННЫЕ  ПЛОЩАДКИ ДЛЯ РАЗМЕЩЕНИЯ ПРОЧИХ ОБЪЕКТОВ </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Бухгалтерия</dc:creator>
  <cp:lastModifiedBy>Руслан</cp:lastModifiedBy>
  <cp:revision>132</cp:revision>
  <cp:lastPrinted>2025-04-08T09:09:41.000</cp:lastPrinted>
  <dcterms:created xsi:type="dcterms:W3CDTF">2023-09-27T05:31:49Z</dcterms:created>
  <dcterms:modified xsi:type="dcterms:W3CDTF">2025-05-30T03:16:23Z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reated">
    <vt:filetime>2022-06-02T00:00:00Z</vt:filetime>
  </property>
  <property fmtid="{D5CDD505-2E9C-101B-9397-08002B2CF9AE}" pid="3" name="Creator">
    <vt:lpwstr>Microsoft® PowerPoint® 2016</vt:lpwstr>
  </property>
  <property fmtid="{D5CDD505-2E9C-101B-9397-08002B2CF9AE}" pid="4" name="LastSaved">
    <vt:filetime>2023-09-27T00:00:00Z</vt:filetime>
  </property>
</Properties>
</file>